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9" r:id="rId5"/>
    <p:sldId id="262" r:id="rId6"/>
    <p:sldId id="264" r:id="rId7"/>
    <p:sldId id="265" r:id="rId8"/>
    <p:sldId id="269" r:id="rId9"/>
    <p:sldId id="272" r:id="rId10"/>
    <p:sldId id="273" r:id="rId11"/>
    <p:sldId id="274" r:id="rId12"/>
    <p:sldId id="278" r:id="rId13"/>
    <p:sldId id="279" r:id="rId14"/>
    <p:sldId id="280" r:id="rId15"/>
    <p:sldId id="281" r:id="rId16"/>
    <p:sldId id="282" r:id="rId17"/>
    <p:sldId id="283" r:id="rId18"/>
    <p:sldId id="284" r:id="rId19"/>
  </p:sldIdLst>
  <p:sldSz cx="9144000" cy="5143500" type="screen16x9"/>
  <p:notesSz cx="6858000" cy="9144000"/>
  <p:custDataLst>
    <p:tags r:id="rId23"/>
  </p:custData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p:scale>
          <a:sx n="100" d="100"/>
          <a:sy n="100" d="100"/>
        </p:scale>
        <p:origin x="-1992" y="-864"/>
      </p:cViewPr>
      <p:guideLst>
        <p:guide orient="horz" pos="1620"/>
        <p:guide pos="286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w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p:txBody>
          <a:bodyPr vert="eaVert"/>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4" name="Date Placeholder 3"/>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7" name="图片 6"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ltLang="ko-KR" smtClean="0"/>
              <a:t>Click to edit Master title style</a:t>
            </a:r>
            <a:endParaRPr lang="ko-KR" altLang="en-US"/>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4" name="Date Placeholder 3"/>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7" name="图片 6"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7216"/>
            <a:ext cx="9144000" cy="857250"/>
          </a:xfrm>
        </p:spPr>
        <p:txBody>
          <a:bodyPr/>
          <a:lstStyle>
            <a:lvl1pPr algn="l">
              <a:defRPr/>
            </a:lvl1pPr>
          </a:lstStyle>
          <a:p>
            <a:r>
              <a:rPr lang="en-US" altLang="ko-KR" dirty="0" smtClean="0"/>
              <a:t> Click to edit Master title style</a:t>
            </a:r>
            <a:endParaRPr lang="ko-KR" altLang="en-US" dirty="0"/>
          </a:p>
        </p:txBody>
      </p:sp>
      <p:sp>
        <p:nvSpPr>
          <p:cNvPr id="3" name="Content Placeholder 2"/>
          <p:cNvSpPr>
            <a:spLocks noGrp="1"/>
          </p:cNvSpPr>
          <p:nvPr>
            <p:ph idx="1"/>
          </p:nvPr>
        </p:nvSpPr>
        <p:spPr/>
        <p:txBody>
          <a:bodyPr/>
          <a:lstStyle/>
          <a:p>
            <a:pPr lvl="0"/>
            <a:r>
              <a:rPr lang="en-US" altLang="ko-KR" dirty="0" smtClean="0"/>
              <a:t>Click to edit Master text styles</a:t>
            </a:r>
            <a:endParaRPr lang="en-US" altLang="ko-KR" dirty="0" smtClean="0"/>
          </a:p>
          <a:p>
            <a:pPr lvl="1"/>
            <a:r>
              <a:rPr lang="en-US" altLang="ko-KR" dirty="0" smtClean="0"/>
              <a:t>Second level</a:t>
            </a:r>
            <a:endParaRPr lang="en-US" altLang="ko-KR" dirty="0" smtClean="0"/>
          </a:p>
          <a:p>
            <a:pPr lvl="2"/>
            <a:r>
              <a:rPr lang="en-US" altLang="ko-KR" dirty="0" smtClean="0"/>
              <a:t>Third level</a:t>
            </a:r>
            <a:endParaRPr lang="en-US" altLang="ko-KR" dirty="0" smtClean="0"/>
          </a:p>
          <a:p>
            <a:pPr lvl="3"/>
            <a:r>
              <a:rPr lang="en-US" altLang="ko-KR" dirty="0" smtClean="0"/>
              <a:t>Fourth level</a:t>
            </a:r>
            <a:endParaRPr lang="en-US" altLang="ko-KR" dirty="0" smtClean="0"/>
          </a:p>
          <a:p>
            <a:pPr lvl="4"/>
            <a:r>
              <a:rPr lang="en-US" altLang="ko-KR" dirty="0" smtClean="0"/>
              <a:t>Fifth level</a:t>
            </a:r>
            <a:endParaRPr lang="ko-KR" altLang="en-US" dirty="0"/>
          </a:p>
        </p:txBody>
      </p:sp>
      <p:sp>
        <p:nvSpPr>
          <p:cNvPr id="4" name="Date Placeholder 3"/>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7" name="图片 6"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ltLang="ko-KR" smtClean="0"/>
              <a:t>Click to edit Master title style</a:t>
            </a:r>
            <a:endParaRPr lang="ko-KR" alt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ko-KR" smtClean="0"/>
              <a:t>Click to edit Master text styles</a:t>
            </a:r>
            <a:endParaRPr lang="en-US" altLang="ko-KR" smtClean="0"/>
          </a:p>
        </p:txBody>
      </p:sp>
      <p:sp>
        <p:nvSpPr>
          <p:cNvPr id="4" name="Date Placeholder 3"/>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7" name="图片 6"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5" name="Date Placeholder 4"/>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8" name="图片 7"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ltLang="ko-KR" smtClean="0"/>
              <a:t>Click to edit Master title style</a:t>
            </a:r>
            <a:endParaRPr lang="ko-KR" alt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endParaRPr lang="en-US" altLang="ko-KR" smtClean="0"/>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smtClean="0"/>
              <a:t>Click to edit Master text styles</a:t>
            </a:r>
            <a:endParaRPr lang="en-US" altLang="ko-KR" smtClean="0"/>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7" name="Date Placeholder 6"/>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10" name="图片 9"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smtClean="0"/>
              <a:t>Click to edit Master title style</a:t>
            </a:r>
            <a:endParaRPr lang="ko-KR" altLang="en-US"/>
          </a:p>
        </p:txBody>
      </p:sp>
      <p:sp>
        <p:nvSpPr>
          <p:cNvPr id="3" name="Date Placeholder 2"/>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7" name="图片 6"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7" name="图片 6"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ltLang="ko-KR" smtClean="0"/>
              <a:t>Click to edit Master title style</a:t>
            </a:r>
            <a:endParaRPr lang="ko-KR" alt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endParaRPr lang="en-US" altLang="ko-KR" smtClean="0"/>
          </a:p>
        </p:txBody>
      </p:sp>
      <p:sp>
        <p:nvSpPr>
          <p:cNvPr id="5" name="Date Placeholder 4"/>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8" name="图片 7"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ltLang="ko-KR" smtClean="0"/>
              <a:t>Click to edit Master title style</a:t>
            </a:r>
            <a:endParaRPr lang="ko-KR" alt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smtClean="0"/>
              <a:t>Click to edit Master text styles</a:t>
            </a:r>
            <a:endParaRPr lang="en-US" altLang="ko-KR" smtClean="0"/>
          </a:p>
        </p:txBody>
      </p:sp>
      <p:sp>
        <p:nvSpPr>
          <p:cNvPr id="5" name="Date Placeholder 4"/>
          <p:cNvSpPr>
            <a:spLocks noGrp="1"/>
          </p:cNvSpPr>
          <p:nvPr>
            <p:ph type="dt" sz="half" idx="10"/>
          </p:nvPr>
        </p:nvSpPr>
        <p:spPr/>
        <p:txBody>
          <a:bodyPr/>
          <a:lstStyle/>
          <a:p>
            <a:fld id="{DF8C5CDB-1AEF-4522-8EAF-CE1F4E5D863E}" type="datetimeFigureOut">
              <a:rPr lang="ko-KR" altLang="en-US" smtClean="0"/>
            </a:fld>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83B0A39C-9AA3-4A83-82D7-24ADE085033F}" type="slidenum">
              <a:rPr lang="ko-KR" altLang="en-US" smtClean="0"/>
            </a:fld>
            <a:endParaRPr lang="ko-KR" altLang="en-US"/>
          </a:p>
        </p:txBody>
      </p:sp>
      <p:pic>
        <p:nvPicPr>
          <p:cNvPr id="8" name="图片 7" descr="截屏2023-03-18 17.35.52"/>
          <p:cNvPicPr>
            <a:picLocks noChangeAspect="1"/>
          </p:cNvPicPr>
          <p:nvPr userDrawn="1"/>
        </p:nvPicPr>
        <p:blipFill>
          <a:blip r:embed="rId2"/>
          <a:stretch>
            <a:fillRect/>
          </a:stretch>
        </p:blipFill>
        <p:spPr>
          <a:xfrm>
            <a:off x="7247890" y="4449445"/>
            <a:ext cx="1896110" cy="69405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7216"/>
            <a:ext cx="6948264" cy="857250"/>
          </a:xfrm>
          <a:prstGeom prst="rect">
            <a:avLst/>
          </a:prstGeom>
        </p:spPr>
        <p:txBody>
          <a:bodyPr vert="horz" lIns="91440" tIns="45720" rIns="91440" bIns="45720" rtlCol="0" anchor="ctr">
            <a:normAutofit/>
          </a:bodyPr>
          <a:lstStyle/>
          <a:p>
            <a:r>
              <a:rPr lang="en-US" altLang="ko-KR" smtClean="0"/>
              <a:t>Click to edit Master title style</a:t>
            </a:r>
            <a:endParaRPr lang="ko-KR" alt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ltLang="ko-KR" smtClean="0"/>
              <a:t>Click to edit Master text styles</a:t>
            </a:r>
            <a:endParaRPr lang="en-US" altLang="ko-KR" smtClean="0"/>
          </a:p>
          <a:p>
            <a:pPr lvl="1"/>
            <a:r>
              <a:rPr lang="en-US" altLang="ko-KR" smtClean="0"/>
              <a:t>Second level</a:t>
            </a:r>
            <a:endParaRPr lang="en-US" altLang="ko-KR" smtClean="0"/>
          </a:p>
          <a:p>
            <a:pPr lvl="2"/>
            <a:r>
              <a:rPr lang="en-US" altLang="ko-KR" smtClean="0"/>
              <a:t>Third level</a:t>
            </a:r>
            <a:endParaRPr lang="en-US" altLang="ko-KR" smtClean="0"/>
          </a:p>
          <a:p>
            <a:pPr lvl="3"/>
            <a:r>
              <a:rPr lang="en-US" altLang="ko-KR" smtClean="0"/>
              <a:t>Fourth level</a:t>
            </a:r>
            <a:endParaRPr lang="en-US" altLang="ko-KR" smtClean="0"/>
          </a:p>
          <a:p>
            <a:pPr lvl="4"/>
            <a:r>
              <a:rPr lang="en-US" altLang="ko-KR" smtClean="0"/>
              <a:t>Fifth level</a:t>
            </a:r>
            <a:endParaRPr lang="ko-KR" alt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F8C5CDB-1AEF-4522-8EAF-CE1F4E5D863E}" type="datetimeFigureOut">
              <a:rPr lang="ko-KR" altLang="en-US" smtClean="0"/>
            </a:fld>
            <a:endParaRPr lang="ko-KR" alt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3B0A39C-9AA3-4A83-82D7-24ADE085033F}"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1" hangingPunct="1">
        <a:spcBef>
          <a:spcPct val="0"/>
        </a:spcBef>
        <a:buNone/>
        <a:defRPr sz="3600" b="1"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914400" rtl="0" eaLnBrk="1" latinLnBrk="1"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6" Type="http://schemas.openxmlformats.org/officeDocument/2006/relationships/vmlDrawing" Target="../drawings/vmlDrawing3.v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wmf"/><Relationship Id="rId2" Type="http://schemas.openxmlformats.org/officeDocument/2006/relationships/oleObject" Target="../embeddings/oleObject3.bin"/><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wmf"/><Relationship Id="rId1" Type="http://schemas.openxmlformats.org/officeDocument/2006/relationships/oleObject" Target="../embeddings/oleObject1.bin"/></Relationships>
</file>

<file path=ppt/slides/_rels/slide9.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3498850"/>
            <a:ext cx="9144000" cy="16446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1"/>
          <p:cNvSpPr txBox="1">
            <a:spLocks noChangeArrowheads="1"/>
          </p:cNvSpPr>
          <p:nvPr/>
        </p:nvSpPr>
        <p:spPr bwMode="auto">
          <a:xfrm>
            <a:off x="1546225" y="4516120"/>
            <a:ext cx="6051550" cy="521970"/>
          </a:xfrm>
          <a:prstGeom prst="rect">
            <a:avLst/>
          </a:prstGeom>
          <a:solidFill>
            <a:schemeClr val="bg1">
              <a:alpha val="0"/>
            </a:schemeClr>
          </a:solidFill>
          <a:ln w="9525">
            <a:noFill/>
            <a:miter lim="800000"/>
          </a:ln>
        </p:spPr>
        <p:txBody>
          <a:bodyPr wrap="square">
            <a:spAutoFit/>
          </a:bodyPr>
          <a:lstStyle/>
          <a:p>
            <a:pPr algn="ctr"/>
            <a:r>
              <a:rPr lang="en-US" altLang="ko-KR" sz="1400" b="1" dirty="0" smtClean="0">
                <a:solidFill>
                  <a:schemeClr val="tx1"/>
                </a:solidFill>
                <a:latin typeface="Arial" panose="020B0604020202020204" pitchFamily="34" charset="0"/>
                <a:ea typeface="Malgun Gothic" panose="020B0503020000020004" pitchFamily="50" charset="-127"/>
                <a:cs typeface="Arial" panose="020B0604020202020204" pitchFamily="34" charset="0"/>
              </a:rPr>
              <a:t>Group-19</a:t>
            </a:r>
            <a:endParaRPr lang="en-US" altLang="ko-KR" sz="1400" b="1" dirty="0" smtClean="0">
              <a:solidFill>
                <a:schemeClr val="tx1"/>
              </a:solidFill>
              <a:latin typeface="Arial" panose="020B0604020202020204" pitchFamily="34" charset="0"/>
              <a:ea typeface="Malgun Gothic" panose="020B0503020000020004" pitchFamily="50" charset="-127"/>
              <a:cs typeface="Arial" panose="020B0604020202020204" pitchFamily="34" charset="0"/>
            </a:endParaRPr>
          </a:p>
          <a:p>
            <a:pPr algn="ctr"/>
            <a:r>
              <a:rPr lang="en-US" altLang="ko-KR" sz="1400" b="1" dirty="0" smtClean="0">
                <a:solidFill>
                  <a:schemeClr val="tx1"/>
                </a:solidFill>
                <a:latin typeface="Arial" panose="020B0604020202020204" pitchFamily="34" charset="0"/>
                <a:ea typeface="Malgun Gothic" panose="020B0503020000020004" pitchFamily="50" charset="-127"/>
                <a:cs typeface="Arial" panose="020B0604020202020204" pitchFamily="34" charset="0"/>
              </a:rPr>
              <a:t>Sun Xuan, Yang Tianjian, Sheng Yahan, Wu Xiaoyan, Liu Yuchen</a:t>
            </a:r>
            <a:endParaRPr lang="en-US" altLang="ko-KR" sz="1400" b="1" dirty="0" smtClean="0">
              <a:solidFill>
                <a:schemeClr val="tx1"/>
              </a:solidFill>
              <a:latin typeface="Arial" panose="020B0604020202020204" pitchFamily="34" charset="0"/>
              <a:ea typeface="Malgun Gothic" panose="020B0503020000020004" pitchFamily="50" charset="-127"/>
              <a:cs typeface="Arial" panose="020B0604020202020204" pitchFamily="34" charset="0"/>
            </a:endParaRPr>
          </a:p>
        </p:txBody>
      </p:sp>
      <p:sp>
        <p:nvSpPr>
          <p:cNvPr id="10" name="TextBox 9"/>
          <p:cNvSpPr txBox="1"/>
          <p:nvPr/>
        </p:nvSpPr>
        <p:spPr>
          <a:xfrm>
            <a:off x="0" y="4264179"/>
            <a:ext cx="9144000" cy="275590"/>
          </a:xfrm>
          <a:prstGeom prst="rect">
            <a:avLst/>
          </a:prstGeom>
          <a:noFill/>
        </p:spPr>
        <p:txBody>
          <a:bodyPr wrap="square">
            <a:spAutoFit/>
          </a:bodyPr>
          <a:lstStyle/>
          <a:p>
            <a:pPr algn="ctr" fontAlgn="auto">
              <a:spcBef>
                <a:spcPts val="0"/>
              </a:spcBef>
              <a:spcAft>
                <a:spcPts val="0"/>
              </a:spcAft>
              <a:defRPr/>
            </a:pPr>
            <a:r>
              <a:rPr kumimoji="0" lang="en-US" altLang="ko-KR" sz="1200" b="1" dirty="0">
                <a:solidFill>
                  <a:schemeClr val="tx1"/>
                </a:solidFill>
                <a:latin typeface="Arial" panose="020B0604020202020204" pitchFamily="34" charset="0"/>
                <a:cs typeface="Arial" panose="020B0604020202020204" pitchFamily="34" charset="0"/>
              </a:rPr>
              <a:t>What affects how long animals are kept in shelter</a:t>
            </a:r>
            <a:r>
              <a:rPr kumimoji="0" lang="zh-CN" altLang="en-US" sz="1200" b="1" dirty="0">
                <a:solidFill>
                  <a:schemeClr val="tx1"/>
                </a:solidFill>
                <a:latin typeface="Arial" panose="020B0604020202020204" pitchFamily="34" charset="0"/>
                <a:cs typeface="Arial" panose="020B0604020202020204" pitchFamily="34" charset="0"/>
              </a:rPr>
              <a:t>？</a:t>
            </a:r>
            <a:r>
              <a:rPr kumimoji="0" lang="en-US" altLang="ko-KR" sz="1200" b="1" dirty="0" smtClean="0">
                <a:solidFill>
                  <a:schemeClr val="tx1">
                    <a:lumMod val="75000"/>
                    <a:lumOff val="25000"/>
                  </a:schemeClr>
                </a:solidFill>
                <a:latin typeface="Arial" panose="020B0604020202020204" pitchFamily="34" charset="0"/>
                <a:cs typeface="Arial" panose="020B0604020202020204" pitchFamily="34" charset="0"/>
              </a:rPr>
              <a:t>    </a:t>
            </a:r>
            <a:endParaRPr kumimoji="0" lang="en-US" altLang="ko-KR" sz="12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1" name="TextBox 1"/>
          <p:cNvSpPr txBox="1">
            <a:spLocks noChangeArrowheads="1"/>
          </p:cNvSpPr>
          <p:nvPr/>
        </p:nvSpPr>
        <p:spPr bwMode="auto">
          <a:xfrm>
            <a:off x="0" y="3579232"/>
            <a:ext cx="9144000" cy="645160"/>
          </a:xfrm>
          <a:prstGeom prst="rect">
            <a:avLst/>
          </a:prstGeom>
          <a:noFill/>
          <a:ln w="9525">
            <a:noFill/>
            <a:miter lim="800000"/>
          </a:ln>
        </p:spPr>
        <p:txBody>
          <a:bodyPr wrap="square">
            <a:spAutoFit/>
          </a:bodyPr>
          <a:lstStyle/>
          <a:p>
            <a:pPr algn="ctr"/>
            <a:r>
              <a:rPr lang="en-US" altLang="ko-KR" sz="3600" b="1" dirty="0" smtClean="0">
                <a:solidFill>
                  <a:schemeClr val="tx1"/>
                </a:solidFill>
                <a:latin typeface="Arial" panose="020B0604020202020204" pitchFamily="34" charset="0"/>
                <a:ea typeface="Malgun Gothic" panose="020B0503020000020004" pitchFamily="50" charset="-127"/>
                <a:cs typeface="Arial" panose="020B0604020202020204" pitchFamily="34" charset="0"/>
              </a:rPr>
              <a:t>Animal In Shelter</a:t>
            </a:r>
            <a:endParaRPr lang="en-US" altLang="ko-KR" sz="3600" b="1" dirty="0" smtClean="0">
              <a:solidFill>
                <a:schemeClr val="tx1"/>
              </a:solidFill>
              <a:latin typeface="Arial" panose="020B0604020202020204" pitchFamily="34" charset="0"/>
              <a:ea typeface="Malgun Gothic" panose="020B0503020000020004" pitchFamily="50" charset="-127"/>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400">
                <a:sym typeface="+mn-ea"/>
              </a:rPr>
              <a:t> The Density Function Of Variables</a:t>
            </a:r>
            <a:endParaRPr lang="zh-CN" altLang="en-US" sz="2400"/>
          </a:p>
        </p:txBody>
      </p:sp>
      <p:sp>
        <p:nvSpPr>
          <p:cNvPr id="3" name="内容占位符 2"/>
          <p:cNvSpPr>
            <a:spLocks noGrp="1"/>
          </p:cNvSpPr>
          <p:nvPr>
            <p:ph idx="1"/>
          </p:nvPr>
        </p:nvSpPr>
        <p:spPr>
          <a:xfrm>
            <a:off x="196215" y="1062990"/>
            <a:ext cx="8717915" cy="3531870"/>
          </a:xfrm>
        </p:spPr>
        <p:txBody>
          <a:bodyPr/>
          <a:p>
            <a:r>
              <a:rPr lang="en-US" altLang="zh-CN" sz="1800">
                <a:latin typeface="Calibri" panose="020F0502020204030204" charset="0"/>
                <a:cs typeface="Calibri" panose="020F0502020204030204" charset="0"/>
                <a:sym typeface="+mn-ea"/>
              </a:rPr>
              <a:t>    The distribution of Intake type                                    The istribution of Outcome type</a:t>
            </a:r>
            <a:endParaRPr lang="en-US" altLang="zh-CN" sz="1800">
              <a:latin typeface="Calibri" panose="020F0502020204030204" charset="0"/>
              <a:cs typeface="Calibri" panose="020F0502020204030204" charset="0"/>
              <a:sym typeface="+mn-ea"/>
            </a:endParaRPr>
          </a:p>
          <a:p>
            <a:endParaRPr lang="zh-CN" altLang="en-US" sz="1800"/>
          </a:p>
          <a:p>
            <a:r>
              <a:rPr lang="zh-CN" altLang="en-US" sz="1800"/>
              <a:t> </a:t>
            </a:r>
            <a:endParaRPr lang="zh-CN" altLang="en-US" sz="1800"/>
          </a:p>
        </p:txBody>
      </p:sp>
      <p:pic>
        <p:nvPicPr>
          <p:cNvPr id="4" name="图片 3"/>
          <p:cNvPicPr>
            <a:picLocks noChangeAspect="1"/>
          </p:cNvPicPr>
          <p:nvPr/>
        </p:nvPicPr>
        <p:blipFill>
          <a:blip r:embed="rId1"/>
          <a:stretch>
            <a:fillRect/>
          </a:stretch>
        </p:blipFill>
        <p:spPr>
          <a:xfrm>
            <a:off x="251460" y="1563370"/>
            <a:ext cx="4087495" cy="2498090"/>
          </a:xfrm>
          <a:prstGeom prst="rect">
            <a:avLst/>
          </a:prstGeom>
        </p:spPr>
      </p:pic>
      <p:graphicFrame>
        <p:nvGraphicFramePr>
          <p:cNvPr id="5" name="对象 4">
            <a:hlinkClick r:id="" action="ppaction://ole?verb="/>
          </p:cNvPr>
          <p:cNvGraphicFramePr>
            <a:graphicFrameLocks noChangeAspect="1"/>
          </p:cNvGraphicFramePr>
          <p:nvPr/>
        </p:nvGraphicFramePr>
        <p:xfrm>
          <a:off x="4932045" y="1203325"/>
          <a:ext cx="114300" cy="114300"/>
        </p:xfrm>
        <a:graphic>
          <a:graphicData uri="http://schemas.openxmlformats.org/presentationml/2006/ole">
            <mc:AlternateContent xmlns:mc="http://schemas.openxmlformats.org/markup-compatibility/2006">
              <mc:Choice xmlns:v="urn:schemas-microsoft-com:vml" Requires="v">
                <p:oleObj spid="_x0000_s1025" name="" r:id="rId2" imgW="114300" imgH="114300" progId="Equation.KSEE3">
                  <p:embed/>
                </p:oleObj>
              </mc:Choice>
              <mc:Fallback>
                <p:oleObj name="" r:id="rId2" imgW="114300" imgH="114300" progId="Equation.KSEE3">
                  <p:embed/>
                  <p:pic>
                    <p:nvPicPr>
                      <p:cNvPr id="0" name="图片 1024"/>
                      <p:cNvPicPr/>
                      <p:nvPr/>
                    </p:nvPicPr>
                    <p:blipFill>
                      <a:blip r:embed="rId3"/>
                      <a:stretch>
                        <a:fillRect/>
                      </a:stretch>
                    </p:blipFill>
                    <p:spPr>
                      <a:xfrm>
                        <a:off x="4932045" y="1203325"/>
                        <a:ext cx="114300" cy="114300"/>
                      </a:xfrm>
                      <a:prstGeom prst="rect">
                        <a:avLst/>
                      </a:prstGeom>
                    </p:spPr>
                  </p:pic>
                </p:oleObj>
              </mc:Fallback>
            </mc:AlternateContent>
          </a:graphicData>
        </a:graphic>
      </p:graphicFrame>
      <p:pic>
        <p:nvPicPr>
          <p:cNvPr id="6" name="图片 5"/>
          <p:cNvPicPr>
            <a:picLocks noChangeAspect="1"/>
          </p:cNvPicPr>
          <p:nvPr/>
        </p:nvPicPr>
        <p:blipFill>
          <a:blip r:embed="rId4"/>
          <a:stretch>
            <a:fillRect/>
          </a:stretch>
        </p:blipFill>
        <p:spPr>
          <a:xfrm>
            <a:off x="4869815" y="1491615"/>
            <a:ext cx="4044315" cy="27635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Model Analysis</a:t>
            </a:r>
            <a:endParaRPr lang="en-US" altLang="zh-CN"/>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57200" y="1200150"/>
                <a:ext cx="8372475" cy="3306445"/>
              </a:xfrm>
            </p:spPr>
            <p:txBody>
              <a:bodyPr>
                <a:normAutofit fontScale="50000"/>
              </a:bodyPr>
              <a:lstStyle/>
              <a:p>
                <a:pPr marL="0" indent="0">
                  <a:buNone/>
                </a:pPr>
                <a:r>
                  <a:rPr lang="en-US" altLang="ko-KR" sz="4665" dirty="0">
                    <a:solidFill>
                      <a:schemeClr val="tx1">
                        <a:lumMod val="75000"/>
                        <a:lumOff val="25000"/>
                      </a:schemeClr>
                    </a:solidFill>
                    <a:latin typeface="Arial" panose="020B0604020202020204" pitchFamily="34" charset="0"/>
                    <a:cs typeface="Arial" panose="020B0604020202020204" pitchFamily="34" charset="0"/>
                    <a:sym typeface="+mn-ea"/>
                  </a:rPr>
                  <a:t>Fit generalised linear models</a:t>
                </a:r>
                <a:endParaRPr lang="en-US" altLang="ko-KR" sz="4665" dirty="0">
                  <a:solidFill>
                    <a:schemeClr val="tx1">
                      <a:lumMod val="75000"/>
                      <a:lumOff val="25000"/>
                    </a:schemeClr>
                  </a:solidFill>
                  <a:latin typeface="Arial" panose="020B0604020202020204" pitchFamily="34" charset="0"/>
                  <a:cs typeface="Arial" panose="020B0604020202020204" pitchFamily="34" charset="0"/>
                </a:endParaRPr>
              </a:p>
              <a:p>
                <a:pPr marL="0" indent="0" algn="just">
                  <a:lnSpc>
                    <a:spcPct val="150000"/>
                  </a:lnSpc>
                  <a:buClr>
                    <a:schemeClr val="accent6"/>
                  </a:buClr>
                  <a:buNone/>
                </a:pPr>
                <a:r>
                  <a:rPr lang="en-ID">
                    <a:ea typeface="Open Sans" panose="020B0606030504020204" pitchFamily="34" charset="0"/>
                    <a:cs typeface="Open Sans" panose="020B0606030504020204" pitchFamily="34" charset="0"/>
                    <a:sym typeface="+mn-ea"/>
                  </a:rPr>
                  <a:t>After observing all the variables, we fo</a:t>
                </a:r>
                <a:r>
                  <a:rPr lang="en-US" altLang="en-ID">
                    <a:ea typeface="Open Sans" panose="020B0606030504020204" pitchFamily="34" charset="0"/>
                    <a:cs typeface="Open Sans" panose="020B0606030504020204" pitchFamily="34" charset="0"/>
                    <a:sym typeface="+mn-ea"/>
                  </a:rPr>
                  <a:t>u</a:t>
                </a:r>
                <a:r>
                  <a:rPr lang="en-ID">
                    <a:ea typeface="Open Sans" panose="020B0606030504020204" pitchFamily="34" charset="0"/>
                    <a:cs typeface="Open Sans" panose="020B0606030504020204" pitchFamily="34" charset="0"/>
                    <a:sym typeface="+mn-ea"/>
                  </a:rPr>
                  <a:t>nd that there was no obvious linear relationship.</a:t>
                </a:r>
                <a:r>
                  <a:rPr lang="en-US" altLang="en-ID">
                    <a:ea typeface="Open Sans" panose="020B0606030504020204" pitchFamily="34" charset="0"/>
                    <a:cs typeface="Open Sans" panose="020B0606030504020204" pitchFamily="34" charset="0"/>
                    <a:sym typeface="+mn-ea"/>
                  </a:rPr>
                  <a:t> So, we introduce Generalised Linear Model:</a:t>
                </a:r>
                <a:endParaRPr lang="en-US" altLang="en-ID">
                  <a:ea typeface="Open Sans" panose="020B0606030504020204" pitchFamily="34" charset="0"/>
                  <a:cs typeface="Open Sans" panose="020B0606030504020204" pitchFamily="34" charset="0"/>
                </a:endParaRPr>
              </a:p>
              <a:p>
                <a:pPr marL="0" indent="0" algn="ctr">
                  <a:lnSpc>
                    <a:spcPct val="150000"/>
                  </a:lnSpc>
                  <a:buClr>
                    <a:schemeClr val="accent6"/>
                  </a:buClr>
                  <a:buNone/>
                </a:pPr>
                <a:r>
                  <a:rPr lang="en-US" altLang="en-ID">
                    <a:ea typeface="Open Sans" panose="020B0606030504020204" pitchFamily="34" charset="0"/>
                    <a:cs typeface="Open Sans" panose="020B0606030504020204" pitchFamily="34" charset="0"/>
                    <a:sym typeface="+mn-ea"/>
                  </a:rPr>
                  <a:t>log(</a:t>
                </a:r>
                <a14:m>
                  <m:oMath xmlns:m="http://schemas.openxmlformats.org/officeDocument/2006/math">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𝜆</m:t>
                        </m:r>
                      </m:e>
                      <m:sub>
                        <m:r>
                          <a:rPr lang="en-US" altLang="en-ID" i="1">
                            <a:latin typeface="Cambria Math" panose="02040503050406030204" pitchFamily="18" charset="0"/>
                            <a:ea typeface="Open Sans" panose="020B0606030504020204" pitchFamily="34" charset="0"/>
                            <a:cs typeface="DejaVu Math TeX Gyre" panose="02000503000000000000" charset="0"/>
                          </a:rPr>
                          <m:t>𝑖</m:t>
                        </m:r>
                      </m:sub>
                    </m:sSub>
                    <m:r>
                      <a:rPr lang="en-US" altLang="en-ID" i="1">
                        <a:latin typeface="Cambria Math" panose="02040503050406030204" pitchFamily="18" charset="0"/>
                        <a:ea typeface="Open Sans" panose="020B0606030504020204" pitchFamily="34" charset="0"/>
                        <a:cs typeface="DejaVu Math TeX Gyre" panose="02000503000000000000" charset="0"/>
                      </a:rPr>
                      <m:t>)=</m:t>
                    </m:r>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𝛽</m:t>
                        </m:r>
                      </m:e>
                      <m:sub>
                        <m:r>
                          <a:rPr lang="en-US" altLang="en-ID" i="1">
                            <a:latin typeface="Cambria Math" panose="02040503050406030204" pitchFamily="18" charset="0"/>
                            <a:ea typeface="Open Sans" panose="020B0606030504020204" pitchFamily="34" charset="0"/>
                            <a:cs typeface="DejaVu Math TeX Gyre" panose="02000503000000000000" charset="0"/>
                          </a:rPr>
                          <m:t>0</m:t>
                        </m:r>
                      </m:sub>
                    </m:sSub>
                    <m:r>
                      <a:rPr lang="en-US" altLang="en-ID" i="1">
                        <a:latin typeface="Cambria Math" panose="02040503050406030204" pitchFamily="18" charset="0"/>
                        <a:ea typeface="Open Sans" panose="020B0606030504020204" pitchFamily="34" charset="0"/>
                        <a:cs typeface="DejaVu Math TeX Gyre" panose="02000503000000000000" charset="0"/>
                      </a:rPr>
                      <m:t>+</m:t>
                    </m:r>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𝛽</m:t>
                        </m:r>
                      </m:e>
                      <m:sub>
                        <m:r>
                          <a:rPr lang="en-US" altLang="en-ID" i="1">
                            <a:latin typeface="Cambria Math" panose="02040503050406030204" pitchFamily="18" charset="0"/>
                            <a:ea typeface="Open Sans" panose="020B0606030504020204" pitchFamily="34" charset="0"/>
                            <a:cs typeface="DejaVu Math TeX Gyre" panose="02000503000000000000" charset="0"/>
                          </a:rPr>
                          <m:t>1</m:t>
                        </m:r>
                      </m:sub>
                    </m:sSub>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𝑥</m:t>
                        </m:r>
                      </m:e>
                      <m:sub>
                        <m:r>
                          <a:rPr lang="en-US" altLang="en-ID" i="1">
                            <a:latin typeface="Cambria Math" panose="02040503050406030204" pitchFamily="18" charset="0"/>
                            <a:ea typeface="Open Sans" panose="020B0606030504020204" pitchFamily="34" charset="0"/>
                            <a:cs typeface="DejaVu Math TeX Gyre" panose="02000503000000000000" charset="0"/>
                          </a:rPr>
                          <m:t>1</m:t>
                        </m:r>
                        <m:r>
                          <a:rPr lang="en-US" altLang="en-ID" i="1">
                            <a:latin typeface="Cambria Math" panose="02040503050406030204" pitchFamily="18" charset="0"/>
                            <a:ea typeface="Open Sans" panose="020B0606030504020204" pitchFamily="34" charset="0"/>
                            <a:cs typeface="DejaVu Math TeX Gyre" panose="02000503000000000000" charset="0"/>
                          </a:rPr>
                          <m:t>𝑖</m:t>
                        </m:r>
                      </m:sub>
                    </m:sSub>
                    <m:r>
                      <a:rPr lang="en-US" altLang="en-ID" i="1">
                        <a:latin typeface="Cambria Math" panose="02040503050406030204" pitchFamily="18" charset="0"/>
                        <a:ea typeface="Open Sans" panose="020B0606030504020204" pitchFamily="34" charset="0"/>
                        <a:cs typeface="DejaVu Math TeX Gyre" panose="02000503000000000000" charset="0"/>
                      </a:rPr>
                      <m:t>+...+</m:t>
                    </m:r>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𝛽</m:t>
                        </m:r>
                      </m:e>
                      <m:sub>
                        <m:r>
                          <a:rPr lang="en-US" altLang="en-ID" i="1">
                            <a:latin typeface="Cambria Math" panose="02040503050406030204" pitchFamily="18" charset="0"/>
                            <a:ea typeface="Open Sans" panose="020B0606030504020204" pitchFamily="34" charset="0"/>
                            <a:cs typeface="DejaVu Math TeX Gyre" panose="02000503000000000000" charset="0"/>
                          </a:rPr>
                          <m:t>𝑗</m:t>
                        </m:r>
                      </m:sub>
                    </m:sSub>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𝑥</m:t>
                        </m:r>
                      </m:e>
                      <m:sub>
                        <m:r>
                          <a:rPr lang="en-US" altLang="en-ID" i="1">
                            <a:latin typeface="Cambria Math" panose="02040503050406030204" pitchFamily="18" charset="0"/>
                            <a:ea typeface="Open Sans" panose="020B0606030504020204" pitchFamily="34" charset="0"/>
                            <a:cs typeface="DejaVu Math TeX Gyre" panose="02000503000000000000" charset="0"/>
                          </a:rPr>
                          <m:t>𝑗𝑖</m:t>
                        </m:r>
                      </m:sub>
                    </m:sSub>
                  </m:oMath>
                </a14:m>
                <a:endParaRPr lang="en-US" altLang="en-ID" i="1">
                  <a:latin typeface="DejaVu Math TeX Gyre" panose="02000503000000000000" charset="0"/>
                  <a:ea typeface="Open Sans" panose="020B0606030504020204" pitchFamily="34" charset="0"/>
                  <a:cs typeface="DejaVu Math TeX Gyre" panose="02000503000000000000" charset="0"/>
                </a:endParaRPr>
              </a:p>
              <a:p>
                <a:pPr marL="0" indent="0" algn="just">
                  <a:lnSpc>
                    <a:spcPct val="150000"/>
                  </a:lnSpc>
                  <a:buClr>
                    <a:schemeClr val="accent6"/>
                  </a:buClr>
                  <a:buNone/>
                </a:pPr>
                <a:r>
                  <a:rPr lang="en-US" altLang="en-ID">
                    <a:ea typeface="Open Sans" panose="020B0606030504020204" pitchFamily="34" charset="0"/>
                    <a:cs typeface="Open Sans" panose="020B0606030504020204" pitchFamily="34" charset="0"/>
                    <a:sym typeface="+mn-ea"/>
                  </a:rPr>
                  <a:t>where </a:t>
                </a:r>
                <a14:m>
                  <m:oMath xmlns:m="http://schemas.openxmlformats.org/officeDocument/2006/math">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𝜆</m:t>
                        </m:r>
                      </m:e>
                      <m:sub>
                        <m:r>
                          <a:rPr lang="en-US" altLang="en-ID" i="1">
                            <a:latin typeface="Cambria Math" panose="02040503050406030204" pitchFamily="18" charset="0"/>
                            <a:ea typeface="Open Sans" panose="020B0606030504020204" pitchFamily="34" charset="0"/>
                            <a:cs typeface="DejaVu Math TeX Gyre" panose="02000503000000000000" charset="0"/>
                          </a:rPr>
                          <m:t>𝑖</m:t>
                        </m:r>
                      </m:sub>
                    </m:sSub>
                    <m:r>
                      <a:rPr lang="en-US" altLang="en-ID" i="1">
                        <a:latin typeface="Cambria Math" panose="02040503050406030204" pitchFamily="18" charset="0"/>
                        <a:ea typeface="Open Sans" panose="020B0606030504020204" pitchFamily="34" charset="0"/>
                        <a:cs typeface="DejaVu Math TeX Gyre" panose="02000503000000000000" charset="0"/>
                      </a:rPr>
                      <m:t>=</m:t>
                    </m:r>
                    <m:r>
                      <a:rPr lang="en-US" altLang="en-ID" i="1">
                        <a:latin typeface="Cambria Math" panose="02040503050406030204" pitchFamily="18" charset="0"/>
                        <a:ea typeface="Open Sans" panose="020B0606030504020204" pitchFamily="34" charset="0"/>
                        <a:cs typeface="DejaVu Math TeX Gyre" panose="02000503000000000000" charset="0"/>
                      </a:rPr>
                      <m:t>𝑒𝑥𝑝</m:t>
                    </m:r>
                    <m:r>
                      <a:rPr lang="en-US" altLang="en-ID" i="1">
                        <a:latin typeface="Cambria Math" panose="02040503050406030204" pitchFamily="18" charset="0"/>
                        <a:ea typeface="Open Sans" panose="020B0606030504020204" pitchFamily="34" charset="0"/>
                        <a:cs typeface="DejaVu Math TeX Gyre" panose="02000503000000000000" charset="0"/>
                      </a:rPr>
                      <m:t>(</m:t>
                    </m:r>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𝛽</m:t>
                        </m:r>
                      </m:e>
                      <m:sub>
                        <m:r>
                          <a:rPr lang="en-US" altLang="en-ID" i="1">
                            <a:latin typeface="Cambria Math" panose="02040503050406030204" pitchFamily="18" charset="0"/>
                            <a:ea typeface="Open Sans" panose="020B0606030504020204" pitchFamily="34" charset="0"/>
                            <a:cs typeface="DejaVu Math TeX Gyre" panose="02000503000000000000" charset="0"/>
                          </a:rPr>
                          <m:t>0</m:t>
                        </m:r>
                      </m:sub>
                    </m:sSub>
                    <m:r>
                      <a:rPr lang="en-US" altLang="en-ID" i="1">
                        <a:latin typeface="Cambria Math" panose="02040503050406030204" pitchFamily="18" charset="0"/>
                        <a:ea typeface="Open Sans" panose="020B0606030504020204" pitchFamily="34" charset="0"/>
                        <a:cs typeface="DejaVu Math TeX Gyre" panose="02000503000000000000" charset="0"/>
                      </a:rPr>
                      <m:t>+</m:t>
                    </m:r>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𝛽</m:t>
                        </m:r>
                      </m:e>
                      <m:sub>
                        <m:r>
                          <a:rPr lang="en-US" altLang="en-ID" i="1">
                            <a:latin typeface="Cambria Math" panose="02040503050406030204" pitchFamily="18" charset="0"/>
                            <a:ea typeface="Open Sans" panose="020B0606030504020204" pitchFamily="34" charset="0"/>
                            <a:cs typeface="DejaVu Math TeX Gyre" panose="02000503000000000000" charset="0"/>
                          </a:rPr>
                          <m:t>1</m:t>
                        </m:r>
                      </m:sub>
                    </m:sSub>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𝑥</m:t>
                        </m:r>
                      </m:e>
                      <m:sub>
                        <m:r>
                          <a:rPr lang="en-US" altLang="en-ID" i="1">
                            <a:latin typeface="Cambria Math" panose="02040503050406030204" pitchFamily="18" charset="0"/>
                            <a:ea typeface="Open Sans" panose="020B0606030504020204" pitchFamily="34" charset="0"/>
                            <a:cs typeface="DejaVu Math TeX Gyre" panose="02000503000000000000" charset="0"/>
                          </a:rPr>
                          <m:t>1</m:t>
                        </m:r>
                        <m:r>
                          <a:rPr lang="en-US" altLang="en-ID" i="1">
                            <a:latin typeface="Cambria Math" panose="02040503050406030204" pitchFamily="18" charset="0"/>
                            <a:ea typeface="Open Sans" panose="020B0606030504020204" pitchFamily="34" charset="0"/>
                            <a:cs typeface="DejaVu Math TeX Gyre" panose="02000503000000000000" charset="0"/>
                          </a:rPr>
                          <m:t>𝑖</m:t>
                        </m:r>
                      </m:sub>
                    </m:sSub>
                    <m:r>
                      <a:rPr lang="en-US" altLang="en-ID" i="1">
                        <a:latin typeface="Cambria Math" panose="02040503050406030204" pitchFamily="18" charset="0"/>
                        <a:ea typeface="Open Sans" panose="020B0606030504020204" pitchFamily="34" charset="0"/>
                        <a:cs typeface="DejaVu Math TeX Gyre" panose="02000503000000000000" charset="0"/>
                      </a:rPr>
                      <m:t>+...+</m:t>
                    </m:r>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𝛽</m:t>
                        </m:r>
                      </m:e>
                      <m:sub>
                        <m:r>
                          <a:rPr lang="en-US" altLang="en-ID" i="1">
                            <a:latin typeface="Cambria Math" panose="02040503050406030204" pitchFamily="18" charset="0"/>
                            <a:ea typeface="Open Sans" panose="020B0606030504020204" pitchFamily="34" charset="0"/>
                            <a:cs typeface="DejaVu Math TeX Gyre" panose="02000503000000000000" charset="0"/>
                          </a:rPr>
                          <m:t>𝑗</m:t>
                        </m:r>
                      </m:sub>
                    </m:sSub>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𝑥</m:t>
                        </m:r>
                      </m:e>
                      <m:sub>
                        <m:r>
                          <a:rPr lang="en-US" altLang="en-ID" i="1">
                            <a:latin typeface="Cambria Math" panose="02040503050406030204" pitchFamily="18" charset="0"/>
                            <a:ea typeface="Open Sans" panose="020B0606030504020204" pitchFamily="34" charset="0"/>
                            <a:cs typeface="DejaVu Math TeX Gyre" panose="02000503000000000000" charset="0"/>
                          </a:rPr>
                          <m:t>𝑗𝑖</m:t>
                        </m:r>
                      </m:sub>
                    </m:sSub>
                    <m:r>
                      <a:rPr lang="en-US" altLang="en-ID" i="1">
                        <a:latin typeface="Cambria Math" panose="02040503050406030204" pitchFamily="18" charset="0"/>
                        <a:ea typeface="Open Sans" panose="020B0606030504020204" pitchFamily="34" charset="0"/>
                        <a:cs typeface="DejaVu Math TeX Gyre" panose="02000503000000000000" charset="0"/>
                      </a:rPr>
                      <m:t>) , </m:t>
                    </m:r>
                    <m:f>
                      <m:fPr>
                        <m:ctrlPr>
                          <a:rPr lang="en-US" altLang="en-ID" i="1">
                            <a:latin typeface="Cambria Math" panose="02040503050406030204" pitchFamily="18" charset="0"/>
                            <a:ea typeface="Open Sans" panose="020B0606030504020204" pitchFamily="34" charset="0"/>
                            <a:cs typeface="DejaVu Math TeX Gyre" panose="02000503000000000000" charset="0"/>
                          </a:rPr>
                        </m:ctrlPr>
                      </m:fPr>
                      <m:num>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𝜆</m:t>
                            </m:r>
                          </m:e>
                          <m:sub>
                            <m:r>
                              <a:rPr lang="en-US" altLang="en-ID" i="1">
                                <a:latin typeface="Cambria Math" panose="02040503050406030204" pitchFamily="18" charset="0"/>
                                <a:ea typeface="Open Sans" panose="020B0606030504020204" pitchFamily="34" charset="0"/>
                                <a:cs typeface="DejaVu Math TeX Gyre" panose="02000503000000000000" charset="0"/>
                              </a:rPr>
                              <m:t>𝑗𝑖</m:t>
                            </m:r>
                          </m:sub>
                        </m:sSub>
                      </m:num>
                      <m:den>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𝜆</m:t>
                            </m:r>
                          </m:e>
                          <m:sub>
                            <m:r>
                              <a:rPr lang="en-US" altLang="en-ID" i="1">
                                <a:latin typeface="Cambria Math" panose="02040503050406030204" pitchFamily="18" charset="0"/>
                                <a:ea typeface="Open Sans" panose="020B0606030504020204" pitchFamily="34" charset="0"/>
                                <a:cs typeface="DejaVu Math TeX Gyre" panose="02000503000000000000" charset="0"/>
                              </a:rPr>
                              <m:t>0</m:t>
                            </m:r>
                          </m:sub>
                        </m:sSub>
                      </m:den>
                    </m:f>
                    <m:r>
                      <a:rPr lang="en-US" altLang="en-ID" i="1">
                        <a:latin typeface="Cambria Math" panose="02040503050406030204" pitchFamily="18" charset="0"/>
                        <a:ea typeface="Open Sans" panose="020B0606030504020204" pitchFamily="34" charset="0"/>
                        <a:cs typeface="DejaVu Math TeX Gyre" panose="02000503000000000000" charset="0"/>
                      </a:rPr>
                      <m:t>=</m:t>
                    </m:r>
                    <m:r>
                      <a:rPr lang="en-US" altLang="en-ID" i="1">
                        <a:latin typeface="Cambria Math" panose="02040503050406030204" pitchFamily="18" charset="0"/>
                        <a:ea typeface="Open Sans" panose="020B0606030504020204" pitchFamily="34" charset="0"/>
                        <a:cs typeface="DejaVu Math TeX Gyre" panose="02000503000000000000" charset="0"/>
                      </a:rPr>
                      <m:t>𝑒𝑥𝑝</m:t>
                    </m:r>
                    <m:r>
                      <a:rPr lang="en-US" altLang="en-ID" i="1">
                        <a:latin typeface="Cambria Math" panose="02040503050406030204" pitchFamily="18" charset="0"/>
                        <a:ea typeface="Open Sans" panose="020B0606030504020204" pitchFamily="34" charset="0"/>
                        <a:cs typeface="DejaVu Math TeX Gyre" panose="02000503000000000000" charset="0"/>
                      </a:rPr>
                      <m:t>(</m:t>
                    </m:r>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𝛽</m:t>
                        </m:r>
                      </m:e>
                      <m:sub>
                        <m:r>
                          <a:rPr lang="en-US" altLang="en-ID" i="1">
                            <a:latin typeface="Cambria Math" panose="02040503050406030204" pitchFamily="18" charset="0"/>
                            <a:ea typeface="Open Sans" panose="020B0606030504020204" pitchFamily="34" charset="0"/>
                            <a:cs typeface="DejaVu Math TeX Gyre" panose="02000503000000000000" charset="0"/>
                          </a:rPr>
                          <m:t>𝑗</m:t>
                        </m:r>
                      </m:sub>
                    </m:sSub>
                    <m:r>
                      <a:rPr lang="en-US" altLang="en-ID" i="1">
                        <a:latin typeface="Cambria Math" panose="02040503050406030204" pitchFamily="18" charset="0"/>
                        <a:ea typeface="Open Sans" panose="020B0606030504020204" pitchFamily="34" charset="0"/>
                        <a:cs typeface="DejaVu Math TeX Gyre" panose="02000503000000000000" charset="0"/>
                      </a:rPr>
                      <m:t>)</m:t>
                    </m:r>
                  </m:oMath>
                </a14:m>
                <a:r>
                  <a:rPr lang="en-US" altLang="en-ID" i="1">
                    <a:latin typeface="DejaVu Math TeX Gyre" panose="02000503000000000000" charset="0"/>
                    <a:ea typeface="Open Sans" panose="020B0606030504020204" pitchFamily="34" charset="0"/>
                    <a:cs typeface="DejaVu Math TeX Gyre" panose="02000503000000000000" charset="0"/>
                    <a:sym typeface="+mn-ea"/>
                  </a:rPr>
                  <a:t>,</a:t>
                </a:r>
                <a:endParaRPr lang="en-US" altLang="en-ID" i="1">
                  <a:latin typeface="DejaVu Math TeX Gyre" panose="02000503000000000000" charset="0"/>
                  <a:ea typeface="Open Sans" panose="020B0606030504020204" pitchFamily="34" charset="0"/>
                  <a:cs typeface="DejaVu Math TeX Gyre" panose="02000503000000000000" charset="0"/>
                </a:endParaRPr>
              </a:p>
              <a:p>
                <a:pPr marL="0" indent="0" algn="just">
                  <a:lnSpc>
                    <a:spcPct val="150000"/>
                  </a:lnSpc>
                  <a:buClr>
                    <a:schemeClr val="accent6"/>
                  </a:buClr>
                  <a:buNone/>
                </a:pPr>
                <a14:m>
                  <m:oMath xmlns:m="http://schemas.openxmlformats.org/officeDocument/2006/math">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𝜆</m:t>
                        </m:r>
                      </m:e>
                      <m:sub>
                        <m:r>
                          <a:rPr lang="en-US" altLang="en-ID" i="1">
                            <a:latin typeface="Cambria Math" panose="02040503050406030204" pitchFamily="18" charset="0"/>
                            <a:ea typeface="Open Sans" panose="020B0606030504020204" pitchFamily="34" charset="0"/>
                            <a:cs typeface="DejaVu Math TeX Gyre" panose="02000503000000000000" charset="0"/>
                          </a:rPr>
                          <m:t>𝑗𝑖</m:t>
                        </m:r>
                      </m:sub>
                    </m:sSub>
                  </m:oMath>
                </a14:m>
                <a:r>
                  <a:rPr lang="en-US" altLang="en-ID">
                    <a:ea typeface="Open Sans" panose="020B0606030504020204" pitchFamily="34" charset="0"/>
                    <a:cs typeface="Open Sans" panose="020B0606030504020204" pitchFamily="34" charset="0"/>
                    <a:sym typeface="+mn-ea"/>
                  </a:rPr>
                  <a:t> is the value of </a:t>
                </a:r>
                <a14:m>
                  <m:oMath xmlns:m="http://schemas.openxmlformats.org/officeDocument/2006/math">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𝜆</m:t>
                        </m:r>
                      </m:e>
                      <m:sub>
                        <m:r>
                          <a:rPr lang="en-US" altLang="en-ID" i="1">
                            <a:latin typeface="Cambria Math" panose="02040503050406030204" pitchFamily="18" charset="0"/>
                            <a:ea typeface="Open Sans" panose="020B0606030504020204" pitchFamily="34" charset="0"/>
                            <a:cs typeface="DejaVu Math TeX Gyre" panose="02000503000000000000" charset="0"/>
                          </a:rPr>
                          <m:t>𝑖</m:t>
                        </m:r>
                      </m:sub>
                    </m:sSub>
                  </m:oMath>
                </a14:m>
                <a:r>
                  <a:rPr lang="en-US" altLang="en-ID">
                    <a:ea typeface="Open Sans" panose="020B0606030504020204" pitchFamily="34" charset="0"/>
                    <a:cs typeface="Open Sans" panose="020B0606030504020204" pitchFamily="34" charset="0"/>
                    <a:sym typeface="+mn-ea"/>
                  </a:rPr>
                  <a:t> when only equal to 1 and </a:t>
                </a:r>
                <a14:m>
                  <m:oMath xmlns:m="http://schemas.openxmlformats.org/officeDocument/2006/math">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𝜆</m:t>
                        </m:r>
                      </m:e>
                      <m:sub>
                        <m:r>
                          <a:rPr lang="en-US" altLang="en-ID" i="1">
                            <a:latin typeface="Cambria Math" panose="02040503050406030204" pitchFamily="18" charset="0"/>
                            <a:ea typeface="Open Sans" panose="020B0606030504020204" pitchFamily="34" charset="0"/>
                            <a:cs typeface="DejaVu Math TeX Gyre" panose="02000503000000000000" charset="0"/>
                          </a:rPr>
                          <m:t>0</m:t>
                        </m:r>
                      </m:sub>
                    </m:sSub>
                  </m:oMath>
                </a14:m>
                <a:r>
                  <a:rPr lang="en-US" altLang="en-ID">
                    <a:ea typeface="Open Sans" panose="020B0606030504020204" pitchFamily="34" charset="0"/>
                    <a:cs typeface="Open Sans" panose="020B0606030504020204" pitchFamily="34" charset="0"/>
                    <a:sym typeface="+mn-ea"/>
                  </a:rPr>
                  <a:t> equal to </a:t>
                </a:r>
                <a14:m>
                  <m:oMath xmlns:m="http://schemas.openxmlformats.org/officeDocument/2006/math">
                    <m:sSub>
                      <m:sSubPr>
                        <m:ctrlPr>
                          <a:rPr lang="en-US" altLang="en-ID" i="1">
                            <a:latin typeface="Cambria Math" panose="02040503050406030204" pitchFamily="18" charset="0"/>
                            <a:ea typeface="Open Sans" panose="020B0606030504020204" pitchFamily="34" charset="0"/>
                            <a:cs typeface="DejaVu Math TeX Gyre" panose="02000503000000000000" charset="0"/>
                          </a:rPr>
                        </m:ctrlPr>
                      </m:sSubPr>
                      <m:e>
                        <m:r>
                          <a:rPr lang="en-US" altLang="en-ID" i="1">
                            <a:latin typeface="Cambria Math" panose="02040503050406030204" pitchFamily="18" charset="0"/>
                            <a:ea typeface="Open Sans" panose="020B0606030504020204" pitchFamily="34" charset="0"/>
                            <a:cs typeface="DejaVu Math TeX Gyre" panose="02000503000000000000" charset="0"/>
                          </a:rPr>
                          <m:t>𝑒𝑥𝑝</m:t>
                        </m:r>
                        <m:r>
                          <a:rPr lang="en-US" altLang="en-ID" i="1">
                            <a:latin typeface="Cambria Math" panose="02040503050406030204" pitchFamily="18" charset="0"/>
                            <a:ea typeface="Open Sans" panose="020B0606030504020204" pitchFamily="34" charset="0"/>
                            <a:cs typeface="DejaVu Math TeX Gyre" panose="02000503000000000000" charset="0"/>
                          </a:rPr>
                          <m:t>(</m:t>
                        </m:r>
                        <m:r>
                          <a:rPr lang="en-US" altLang="en-ID" i="1">
                            <a:latin typeface="Cambria Math" panose="02040503050406030204" pitchFamily="18" charset="0"/>
                            <a:ea typeface="Open Sans" panose="020B0606030504020204" pitchFamily="34" charset="0"/>
                            <a:cs typeface="DejaVu Math TeX Gyre" panose="02000503000000000000" charset="0"/>
                          </a:rPr>
                          <m:t>𝛽</m:t>
                        </m:r>
                      </m:e>
                      <m:sub>
                        <m:r>
                          <a:rPr lang="en-US" altLang="en-ID" i="1">
                            <a:latin typeface="Cambria Math" panose="02040503050406030204" pitchFamily="18" charset="0"/>
                            <a:ea typeface="Open Sans" panose="020B0606030504020204" pitchFamily="34" charset="0"/>
                            <a:cs typeface="DejaVu Math TeX Gyre" panose="02000503000000000000" charset="0"/>
                          </a:rPr>
                          <m:t>0</m:t>
                        </m:r>
                      </m:sub>
                    </m:sSub>
                    <m:r>
                      <a:rPr lang="en-US" altLang="en-ID" i="1">
                        <a:latin typeface="Cambria Math" panose="02040503050406030204" pitchFamily="18" charset="0"/>
                        <a:ea typeface="Open Sans" panose="020B0606030504020204" pitchFamily="34" charset="0"/>
                        <a:cs typeface="DejaVu Math TeX Gyre" panose="02000503000000000000" charset="0"/>
                      </a:rPr>
                      <m:t>)</m:t>
                    </m:r>
                  </m:oMath>
                </a14:m>
                <a:endParaRPr lang="en-US" altLang="en-ID" i="1">
                  <a:latin typeface="DejaVu Math TeX Gyre" panose="02000503000000000000" charset="0"/>
                  <a:ea typeface="Open Sans" panose="020B0606030504020204" pitchFamily="34" charset="0"/>
                  <a:cs typeface="DejaVu Math TeX Gyre" panose="02000503000000000000" charset="0"/>
                </a:endParaRPr>
              </a:p>
              <a:p>
                <a:pPr marL="0" indent="0">
                  <a:buNone/>
                </a:pPr>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xfrm>
                <a:off x="457200" y="1200150"/>
                <a:ext cx="8372475" cy="3306445"/>
              </a:xfrm>
              <a:blipFill rotWithShape="1">
                <a:blip r:embed="rId1"/>
                <a:stretch>
                  <a:fillRect/>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
                                            <p:txEl>
                                              <p:pRg st="0" end="0"/>
                                            </p:txEl>
                                          </p:spTgt>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2" dur="500"/>
                                        <p:tgtEl>
                                          <p:spTgt spid="3">
                                            <p:txEl>
                                              <p:pRg st="1" end="1"/>
                                            </p:txEl>
                                          </p:spTgt>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16" dur="500"/>
                                        <p:tgtEl>
                                          <p:spTgt spid="3">
                                            <p:txEl>
                                              <p:pRg st="2" end="2"/>
                                            </p:txEl>
                                          </p:spTgt>
                                        </p:tgtEl>
                                      </p:cBhvr>
                                    </p:animEffect>
                                  </p:childTnLst>
                                </p:cTn>
                              </p:par>
                              <p:par>
                                <p:cTn id="17" presetID="1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3">
                                            <p:txEl>
                                              <p:pRg st="3" end="3"/>
                                            </p:txEl>
                                          </p:spTgt>
                                        </p:tgtEl>
                                      </p:cBhvr>
                                    </p:animEffect>
                                  </p:childTnLst>
                                </p:cTn>
                              </p:par>
                              <p:par>
                                <p:cTn id="21" presetID="1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Model Analysis</a:t>
            </a:r>
            <a:endParaRPr lang="en-US" altLang="zh-CN"/>
          </a:p>
        </p:txBody>
      </p:sp>
      <p:pic>
        <p:nvPicPr>
          <p:cNvPr id="5" name="内容占位符 4" descr="截屏2023-03-18 17.51.11"/>
          <p:cNvPicPr>
            <a:picLocks noGrp="1" noChangeAspect="1"/>
          </p:cNvPicPr>
          <p:nvPr>
            <p:ph idx="1"/>
          </p:nvPr>
        </p:nvPicPr>
        <p:blipFill>
          <a:blip r:embed="rId1"/>
          <a:stretch>
            <a:fillRect/>
          </a:stretch>
        </p:blipFill>
        <p:spPr>
          <a:xfrm>
            <a:off x="4427855" y="1203325"/>
            <a:ext cx="4206875" cy="3258820"/>
          </a:xfrm>
          <a:prstGeom prst="rect">
            <a:avLst/>
          </a:prstGeom>
        </p:spPr>
      </p:pic>
      <p:sp>
        <p:nvSpPr>
          <p:cNvPr id="7" name="文本框 6"/>
          <p:cNvSpPr txBox="1"/>
          <p:nvPr/>
        </p:nvSpPr>
        <p:spPr>
          <a:xfrm>
            <a:off x="185420" y="1203325"/>
            <a:ext cx="4242435" cy="3692525"/>
          </a:xfrm>
          <a:prstGeom prst="rect">
            <a:avLst/>
          </a:prstGeom>
          <a:noFill/>
        </p:spPr>
        <p:txBody>
          <a:bodyPr wrap="square" lIns="91440" tIns="45720" rIns="91440" bIns="45720" rtlCol="0" anchor="t">
            <a:normAutofit/>
          </a:bodyPr>
          <a:lstStyle/>
          <a:p>
            <a:pPr marL="285750" indent="-285750" algn="just">
              <a:lnSpc>
                <a:spcPct val="150000"/>
              </a:lnSpc>
              <a:buClr>
                <a:schemeClr val="accent6"/>
              </a:buClr>
              <a:buFont typeface="Wingdings" panose="05000000000000000000" charset="0"/>
              <a:buChar char=""/>
            </a:pPr>
            <a:r>
              <a:rPr lang="en-US" altLang="en-ID" dirty="0">
                <a:ea typeface="Open Sans"/>
                <a:cs typeface="Open Sans"/>
                <a:sym typeface="+mn-ea"/>
              </a:rPr>
              <a:t>Model 1</a:t>
            </a:r>
            <a:endParaRPr lang="en-US" altLang="en-ID" dirty="0">
              <a:ea typeface="Open Sans"/>
              <a:cs typeface="Open Sans"/>
            </a:endParaRPr>
          </a:p>
          <a:p>
            <a:pPr marL="285750" indent="-285750" algn="just">
              <a:lnSpc>
                <a:spcPct val="150000"/>
              </a:lnSpc>
              <a:buClr>
                <a:schemeClr val="accent6"/>
              </a:buClr>
              <a:buFont typeface="Wingdings" panose="05000000000000000000" charset="0"/>
              <a:buChar char=""/>
            </a:pPr>
            <a:r>
              <a:rPr lang="en-US" altLang="en-ID" dirty="0">
                <a:ea typeface="Open Sans"/>
                <a:cs typeface="Open Sans"/>
                <a:sym typeface="+mn-ea"/>
              </a:rPr>
              <a:t>We first try to fit full model with the whole dataset.</a:t>
            </a:r>
            <a:endParaRPr lang="en-US" altLang="en-ID" dirty="0">
              <a:ea typeface="Open Sans"/>
              <a:cs typeface="Open Sans"/>
            </a:endParaRPr>
          </a:p>
          <a:p>
            <a:pPr marL="285750" indent="-285750" algn="just">
              <a:lnSpc>
                <a:spcPct val="150000"/>
              </a:lnSpc>
              <a:buClr>
                <a:schemeClr val="accent6"/>
              </a:buClr>
              <a:buFont typeface="Wingdings" panose="05000000000000000000" charset="0"/>
              <a:buChar char=""/>
            </a:pPr>
            <a:r>
              <a:rPr lang="en-US" altLang="en-ID" dirty="0">
                <a:ea typeface="Open Sans"/>
                <a:cs typeface="Open Sans"/>
                <a:sym typeface="+mn-ea"/>
              </a:rPr>
              <a:t>There doesn't seem to be a significant difference between WILDLIFE and BIRD, so these two variables are considered group together</a:t>
            </a:r>
            <a:endParaRPr lang="en-US" altLang="en-ID" dirty="0">
              <a:ea typeface="Open Sans"/>
              <a:cs typeface="Open Sans"/>
            </a:endParaRPr>
          </a:p>
          <a:p>
            <a:pPr marL="285750" indent="-285750" algn="just">
              <a:lnSpc>
                <a:spcPct val="150000"/>
              </a:lnSpc>
              <a:buClr>
                <a:schemeClr val="accent6"/>
              </a:buClr>
              <a:buFont typeface="Wingdings" panose="05000000000000000000" charset="0"/>
              <a:buChar char=""/>
            </a:pPr>
            <a:r>
              <a:rPr lang="en-US" altLang="en-ID" dirty="0">
                <a:ea typeface="Open Sans"/>
                <a:cs typeface="Open Sans"/>
                <a:sym typeface="+mn-ea"/>
              </a:rPr>
              <a:t>AIC = 15184.51</a:t>
            </a:r>
            <a:endParaRPr lang="en-US" altLang="en-ID" dirty="0">
              <a:ea typeface="Open Sans"/>
              <a:cs typeface="Open Sans"/>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par>
                                <p:cTn id="9" presetID="1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Model Analysis</a:t>
            </a:r>
            <a:endParaRPr lang="en-US" altLang="zh-CN"/>
          </a:p>
        </p:txBody>
      </p:sp>
      <p:sp>
        <p:nvSpPr>
          <p:cNvPr id="5" name="文本框 4"/>
          <p:cNvSpPr txBox="1"/>
          <p:nvPr/>
        </p:nvSpPr>
        <p:spPr>
          <a:xfrm>
            <a:off x="506095" y="1464945"/>
            <a:ext cx="3633470" cy="3416320"/>
          </a:xfrm>
          <a:prstGeom prst="rect">
            <a:avLst/>
          </a:prstGeom>
          <a:noFill/>
        </p:spPr>
        <p:txBody>
          <a:bodyPr wrap="square" lIns="91440" tIns="45720" rIns="91440" bIns="45720" rtlCol="0" anchor="t">
            <a:spAutoFit/>
          </a:bodyPr>
          <a:lstStyle/>
          <a:p>
            <a:pPr marL="285750" indent="-285750">
              <a:buFont typeface="Wingdings" panose="05000000000000000000" charset="0"/>
              <a:buChar char=""/>
            </a:pPr>
            <a:r>
              <a:rPr lang="en-US" altLang="zh-CN" dirty="0">
                <a:ea typeface="宋体"/>
              </a:rPr>
              <a:t>Model 2</a:t>
            </a:r>
            <a:endParaRPr lang="en-US" altLang="zh-CN" dirty="0">
              <a:ea typeface="宋体"/>
            </a:endParaRPr>
          </a:p>
          <a:p>
            <a:pPr marL="285750" indent="-285750">
              <a:buFont typeface="Wingdings" panose="05000000000000000000" charset="0"/>
              <a:buChar char=""/>
            </a:pPr>
            <a:r>
              <a:rPr lang="en-US" altLang="zh-CN" dirty="0">
                <a:ea typeface="宋体"/>
              </a:rPr>
              <a:t>Since we know that small size of data would cause collinearity,  we decided to exclude the data of BIRD. Then We fit a new model.</a:t>
            </a:r>
            <a:endParaRPr lang="en-US" altLang="zh-CN" dirty="0">
              <a:ea typeface="宋体"/>
            </a:endParaRPr>
          </a:p>
          <a:p>
            <a:pPr marL="285750" indent="-285750">
              <a:buFont typeface="Wingdings" panose="05000000000000000000" charset="0"/>
              <a:buChar char=""/>
            </a:pPr>
            <a:r>
              <a:rPr lang="en-US" altLang="zh-CN" dirty="0">
                <a:ea typeface="宋体"/>
              </a:rPr>
              <a:t>Compare these two models base on the value of AIC and p-value:</a:t>
            </a:r>
            <a:endParaRPr lang="en-US" altLang="zh-CN" dirty="0">
              <a:ea typeface="宋体"/>
            </a:endParaRPr>
          </a:p>
          <a:p>
            <a:r>
              <a:rPr lang="en-US" altLang="zh-CN" dirty="0">
                <a:ea typeface="宋体"/>
              </a:rPr>
              <a:t>    Model 1: AIC = 15185</a:t>
            </a:r>
            <a:endParaRPr lang="en-US" altLang="zh-CN" dirty="0">
              <a:ea typeface="宋体"/>
            </a:endParaRPr>
          </a:p>
          <a:p>
            <a:r>
              <a:rPr lang="en-US" altLang="zh-CN" dirty="0">
                <a:ea typeface="宋体"/>
              </a:rPr>
              <a:t>    Model 2: AIC = 15179</a:t>
            </a:r>
            <a:endParaRPr lang="en-US" altLang="zh-CN" dirty="0">
              <a:ea typeface="宋体"/>
            </a:endParaRPr>
          </a:p>
          <a:p>
            <a:endParaRPr lang="en-US" altLang="zh-CN"/>
          </a:p>
        </p:txBody>
      </p:sp>
      <p:pic>
        <p:nvPicPr>
          <p:cNvPr id="7" name="内容占位符 6" descr="截屏2023-03-18 17.58.07"/>
          <p:cNvPicPr>
            <a:picLocks noGrp="1" noChangeAspect="1"/>
          </p:cNvPicPr>
          <p:nvPr>
            <p:ph idx="1"/>
          </p:nvPr>
        </p:nvPicPr>
        <p:blipFill>
          <a:blip r:embed="rId1"/>
          <a:stretch>
            <a:fillRect/>
          </a:stretch>
        </p:blipFill>
        <p:spPr>
          <a:xfrm>
            <a:off x="4211955" y="1203325"/>
            <a:ext cx="4548505" cy="33140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2" presetClass="entr" presetSubtype="4"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p:tgtEl>
                                          <p:spTgt spid="5"/>
                                        </p:tgtEl>
                                        <p:attrNameLst>
                                          <p:attrName>ppt_y</p:attrName>
                                        </p:attrNameLst>
                                      </p:cBhvr>
                                      <p:tavLst>
                                        <p:tav tm="0">
                                          <p:val>
                                            <p:strVal val="#ppt_y+#ppt_h*1.125000"/>
                                          </p:val>
                                        </p:tav>
                                        <p:tav tm="100000">
                                          <p:val>
                                            <p:strVal val="#ppt_y"/>
                                          </p:val>
                                        </p:tav>
                                      </p:tavLst>
                                    </p:anim>
                                    <p:animEffect transition="in" filter="wipe(up)">
                                      <p:cBhvr>
                                        <p:cTn id="10" dur="500"/>
                                        <p:tgtEl>
                                          <p:spTgt spid="5"/>
                                        </p:tgtEl>
                                      </p:cBhvr>
                                    </p:animEffect>
                                  </p:childTnLst>
                                </p:cTn>
                              </p:par>
                              <p:par>
                                <p:cTn id="11" presetID="12" presetClass="entr" presetSubtype="4"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ppt_y</p:attrName>
                                        </p:attrNameLst>
                                      </p:cBhvr>
                                      <p:tavLst>
                                        <p:tav tm="0">
                                          <p:val>
                                            <p:strVal val="#ppt_y+#ppt_h*1.125000"/>
                                          </p:val>
                                        </p:tav>
                                        <p:tav tm="100000">
                                          <p:val>
                                            <p:strVal val="#ppt_y"/>
                                          </p:val>
                                        </p:tav>
                                      </p:tavLst>
                                    </p:anim>
                                    <p:animEffect transition="in" filter="wipe(up)">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Model Analysis</a:t>
            </a:r>
            <a:endParaRPr lang="en-US" altLang="zh-CN"/>
          </a:p>
        </p:txBody>
      </p:sp>
      <p:pic>
        <p:nvPicPr>
          <p:cNvPr id="4" name="内容占位符 3" descr="截屏2023-03-18 18.18.33"/>
          <p:cNvPicPr>
            <a:picLocks noGrp="1" noChangeAspect="1"/>
          </p:cNvPicPr>
          <p:nvPr>
            <p:ph idx="1"/>
          </p:nvPr>
        </p:nvPicPr>
        <p:blipFill>
          <a:blip r:embed="rId1"/>
          <a:stretch>
            <a:fillRect/>
          </a:stretch>
        </p:blipFill>
        <p:spPr>
          <a:xfrm>
            <a:off x="3996055" y="1203325"/>
            <a:ext cx="4958715" cy="3238500"/>
          </a:xfrm>
          <a:prstGeom prst="rect">
            <a:avLst/>
          </a:prstGeom>
        </p:spPr>
      </p:pic>
      <p:sp>
        <p:nvSpPr>
          <p:cNvPr id="6" name="文本框 5"/>
          <p:cNvSpPr txBox="1"/>
          <p:nvPr/>
        </p:nvSpPr>
        <p:spPr>
          <a:xfrm>
            <a:off x="107950" y="2015490"/>
            <a:ext cx="4389755" cy="1614805"/>
          </a:xfrm>
          <a:prstGeom prst="rect">
            <a:avLst/>
          </a:prstGeom>
          <a:noFill/>
        </p:spPr>
        <p:txBody>
          <a:bodyPr wrap="square" lIns="91440" tIns="45720" rIns="91440" bIns="45720" rtlCol="0" anchor="t">
            <a:spAutoFit/>
          </a:bodyPr>
          <a:lstStyle/>
          <a:p>
            <a:pPr marL="285750" indent="-285750" algn="just">
              <a:lnSpc>
                <a:spcPct val="150000"/>
              </a:lnSpc>
              <a:buClr>
                <a:schemeClr val="accent6"/>
              </a:buClr>
              <a:buFont typeface="Wingdings" panose="05000000000000000000" charset="0"/>
              <a:buChar char=""/>
            </a:pPr>
            <a:r>
              <a:rPr lang="en-US" altLang="zh-CN" dirty="0">
                <a:ea typeface="宋体"/>
                <a:sym typeface="+mn-ea"/>
              </a:rPr>
              <a:t>H</a:t>
            </a:r>
            <a:r>
              <a:rPr lang="en-US" altLang="zh-CN" sz="1600" dirty="0">
                <a:ea typeface="宋体"/>
                <a:sym typeface="+mn-ea"/>
              </a:rPr>
              <a:t>owever, we are also interested in producing a 95% confidence interval for these odds, and this can be displayed graphically.</a:t>
            </a:r>
            <a:endParaRPr lang="en-US" altLang="zh-CN" sz="1600" dirty="0">
              <a:ea typeface="宋体"/>
            </a:endParaRPr>
          </a:p>
          <a:p>
            <a:pPr algn="just">
              <a:lnSpc>
                <a:spcPct val="150000"/>
              </a:lnSpc>
              <a:buClr>
                <a:schemeClr val="accent6"/>
              </a:buClr>
            </a:pPr>
            <a:endParaRPr lang="en-US" altLang="zh-CN" sz="1600" dirty="0">
              <a:latin typeface="Malgun Gothic"/>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Arial" panose="020B0604020202020204"/>
                <a:ea typeface="宋体"/>
                <a:cs typeface="Arial" panose="020B0604020202020204"/>
              </a:rPr>
              <a:t>Conclusion</a:t>
            </a:r>
            <a:endParaRPr lang="zh-CN" altLang="en-US"/>
          </a:p>
        </p:txBody>
      </p:sp>
      <p:pic>
        <p:nvPicPr>
          <p:cNvPr id="4" name="图片 4" descr="表格&#10;&#10;已自动生成说明"/>
          <p:cNvPicPr>
            <a:picLocks noGrp="1" noChangeAspect="1"/>
          </p:cNvPicPr>
          <p:nvPr>
            <p:ph idx="1"/>
          </p:nvPr>
        </p:nvPicPr>
        <p:blipFill>
          <a:blip r:embed="rId1"/>
          <a:stretch>
            <a:fillRect/>
          </a:stretch>
        </p:blipFill>
        <p:spPr>
          <a:xfrm>
            <a:off x="1384723" y="1631471"/>
            <a:ext cx="5565828" cy="2963152"/>
          </a:xfrm>
        </p:spPr>
      </p:pic>
      <p:sp>
        <p:nvSpPr>
          <p:cNvPr id="5" name="文本框 4"/>
          <p:cNvSpPr txBox="1"/>
          <p:nvPr/>
        </p:nvSpPr>
        <p:spPr>
          <a:xfrm>
            <a:off x="1836295" y="1105524"/>
            <a:ext cx="4665688" cy="368300"/>
          </a:xfrm>
          <a:prstGeom prst="rect">
            <a:avLst/>
          </a:prstGeom>
          <a:noFill/>
        </p:spPr>
        <p:txBody>
          <a:bodyPr rot="0" spcFirstLastPara="0" vertOverflow="overflow" horzOverflow="overflow" vert="horz" wrap="square" lIns="91440" tIns="45720" rIns="91440" bIns="45720" numCol="1" spcCol="0" rtlCol="0" fromWordArt="0" anchor="t" anchorCtr="0" forceAA="0" compatLnSpc="1">
            <a:spAutoFit/>
          </a:bodyPr>
          <a:lstStyle/>
          <a:p>
            <a:pPr algn="ctr"/>
            <a:r>
              <a:rPr lang="zh-CN" altLang="en-US">
                <a:ea typeface="宋体"/>
              </a:rPr>
              <a:t>Coefficient of all variables</a:t>
            </a:r>
            <a:r>
              <a:rPr lang="en-US" altLang="zh-CN">
                <a:ea typeface="宋体"/>
              </a:rPr>
              <a:t> in the model</a:t>
            </a:r>
            <a:endParaRPr lang="en-US" altLang="zh-CN">
              <a:ea typeface="宋体"/>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Conclusion</a:t>
            </a:r>
            <a:endParaRPr lang="en-US" altLang="zh-CN"/>
          </a:p>
        </p:txBody>
      </p:sp>
      <p:pic>
        <p:nvPicPr>
          <p:cNvPr id="4" name="内容占位符 3" descr="截屏2023-03-18 21.27.59"/>
          <p:cNvPicPr>
            <a:picLocks noGrp="1" noChangeAspect="1"/>
          </p:cNvPicPr>
          <p:nvPr>
            <p:ph idx="1"/>
          </p:nvPr>
        </p:nvPicPr>
        <p:blipFill>
          <a:blip r:embed="rId1"/>
          <a:stretch>
            <a:fillRect/>
          </a:stretch>
        </p:blipFill>
        <p:spPr>
          <a:xfrm>
            <a:off x="4860290" y="1635760"/>
            <a:ext cx="3712210" cy="2543810"/>
          </a:xfrm>
          <a:prstGeom prst="rect">
            <a:avLst/>
          </a:prstGeom>
        </p:spPr>
      </p:pic>
      <p:sp>
        <p:nvSpPr>
          <p:cNvPr id="5" name="文本框 4"/>
          <p:cNvSpPr txBox="1"/>
          <p:nvPr/>
        </p:nvSpPr>
        <p:spPr>
          <a:xfrm>
            <a:off x="683895" y="2446655"/>
            <a:ext cx="3933825" cy="922020"/>
          </a:xfrm>
          <a:prstGeom prst="rect">
            <a:avLst/>
          </a:prstGeom>
          <a:noFill/>
        </p:spPr>
        <p:txBody>
          <a:bodyPr wrap="square" lIns="91440" tIns="45720" rIns="91440" bIns="45720" rtlCol="0" anchor="t">
            <a:spAutoFit/>
          </a:bodyPr>
          <a:lstStyle/>
          <a:p>
            <a:pPr marL="285750" indent="-285750">
              <a:buFont typeface="Wingdings" panose="05000000000000000000" charset="0"/>
              <a:buChar char=""/>
            </a:pPr>
            <a:r>
              <a:rPr lang="en-US" altLang="zh-CN" dirty="0">
                <a:ea typeface="宋体"/>
              </a:rPr>
              <a:t>Finally, check if the residuals follow  the assumptions theoretically by the theory of GLM.</a:t>
            </a:r>
            <a:endParaRPr lang="en-US" altLang="zh-CN" dirty="0">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97915" y="2143036"/>
            <a:ext cx="6948264" cy="857250"/>
          </a:xfrm>
        </p:spPr>
        <p:txBody>
          <a:bodyPr>
            <a:noAutofit/>
          </a:bodyPr>
          <a:lstStyle/>
          <a:p>
            <a:r>
              <a:rPr lang="en-US" altLang="zh-CN" sz="5400"/>
              <a:t>Thank You</a:t>
            </a:r>
            <a:endParaRPr lang="en-US" altLang="zh-CN" sz="5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tLang="ko-KR" sz="4000" dirty="0" smtClean="0">
                <a:solidFill>
                  <a:schemeClr val="tx1"/>
                </a:solidFill>
              </a:rPr>
              <a:t> Introduction</a:t>
            </a:r>
            <a:r>
              <a:rPr lang="en-US" altLang="ko-KR" sz="4000" dirty="0" smtClean="0">
                <a:solidFill>
                  <a:schemeClr val="tx1">
                    <a:lumMod val="75000"/>
                    <a:lumOff val="25000"/>
                  </a:schemeClr>
                </a:solidFill>
              </a:rPr>
              <a:t> </a:t>
            </a:r>
            <a:endParaRPr lang="ko-KR" altLang="en-US" sz="4000" dirty="0">
              <a:solidFill>
                <a:schemeClr val="tx1">
                  <a:lumMod val="75000"/>
                  <a:lumOff val="25000"/>
                </a:schemeClr>
              </a:solidFill>
            </a:endParaRPr>
          </a:p>
        </p:txBody>
      </p:sp>
      <p:sp>
        <p:nvSpPr>
          <p:cNvPr id="4" name="Content Placeholder 3"/>
          <p:cNvSpPr>
            <a:spLocks noGrp="1"/>
          </p:cNvSpPr>
          <p:nvPr>
            <p:ph idx="1"/>
          </p:nvPr>
        </p:nvSpPr>
        <p:spPr>
          <a:xfrm>
            <a:off x="191135" y="1131570"/>
            <a:ext cx="8764270" cy="3394710"/>
          </a:xfrm>
        </p:spPr>
        <p:txBody>
          <a:bodyPr>
            <a:noAutofit/>
          </a:bodyPr>
          <a:lstStyle/>
          <a:p>
            <a:pPr marL="0" indent="0" algn="just" fontAlgn="auto">
              <a:lnSpc>
                <a:spcPct val="150000"/>
              </a:lnSpc>
              <a:spcBef>
                <a:spcPts val="0"/>
              </a:spcBef>
              <a:buNone/>
            </a:pPr>
            <a:r>
              <a:rPr lang="ko-KR" altLang="en-US" sz="1900" dirty="0">
                <a:solidFill>
                  <a:schemeClr val="tx1"/>
                </a:solidFill>
                <a:latin typeface="Calibri" panose="020F0502020204030204" charset="0"/>
                <a:cs typeface="Calibri" panose="020F0502020204030204" charset="0"/>
              </a:rPr>
              <a:t>An animal shelter is a place that takes in lost or abandoned animals. Its goal is to provide a safe and comfortable environment for homeless animals while attempting to relocate or reunite the animals with their owners. Most animal shelters will only keep animals for 7 to 14 days, during which time they will provide the animals with basic needs, including food, water, medical care and shelter. If you can’t wait for the owner to take it back, or get a new owner to adopt it, most of these animals will be more humane. Only a few countries have laws to prohibit the killing of stray dogs</a:t>
            </a:r>
            <a:r>
              <a:rPr lang="en-US" altLang="ko-KR" sz="1900" dirty="0">
                <a:solidFill>
                  <a:schemeClr val="tx1"/>
                </a:solidFill>
                <a:latin typeface="Calibri" panose="020F0502020204030204" charset="0"/>
                <a:cs typeface="Calibri" panose="020F0502020204030204" charset="0"/>
              </a:rPr>
              <a:t> (CFHS, 2015)</a:t>
            </a:r>
            <a:r>
              <a:rPr lang="ko-KR" altLang="en-US" sz="1900" dirty="0">
                <a:solidFill>
                  <a:schemeClr val="tx1"/>
                </a:solidFill>
                <a:latin typeface="Calibri" panose="020F0502020204030204" charset="0"/>
                <a:cs typeface="Calibri" panose="020F0502020204030204" charset="0"/>
              </a:rPr>
              <a:t>.</a:t>
            </a:r>
            <a:endParaRPr lang="ko-KR" altLang="en-US" sz="1900" dirty="0">
              <a:solidFill>
                <a:schemeClr val="tx1"/>
              </a:solidFill>
              <a:latin typeface="Calibri" panose="020F0502020204030204" charset="0"/>
              <a:cs typeface="Calibri" panose="020F05020202040302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altLang="ko-KR" sz="4000" dirty="0" smtClean="0">
                <a:sym typeface="+mn-ea"/>
              </a:rPr>
              <a:t> Introduction</a:t>
            </a:r>
            <a:r>
              <a:rPr lang="en-US" altLang="ko-KR" sz="4000" dirty="0" smtClean="0">
                <a:solidFill>
                  <a:schemeClr val="tx1">
                    <a:lumMod val="75000"/>
                    <a:lumOff val="25000"/>
                  </a:schemeClr>
                </a:solidFill>
                <a:sym typeface="+mn-ea"/>
              </a:rPr>
              <a:t> </a:t>
            </a:r>
            <a:endParaRPr lang="ko-KR" altLang="en-US" sz="4000" dirty="0">
              <a:solidFill>
                <a:schemeClr val="tx1">
                  <a:lumMod val="75000"/>
                  <a:lumOff val="25000"/>
                </a:schemeClr>
              </a:solidFill>
            </a:endParaRPr>
          </a:p>
        </p:txBody>
      </p:sp>
      <p:pic>
        <p:nvPicPr>
          <p:cNvPr id="5" name="内容占位符 4" descr="Street-vet-October-01-2017-55-of-160-2-copy"/>
          <p:cNvPicPr>
            <a:picLocks noChangeAspect="1"/>
          </p:cNvPicPr>
          <p:nvPr>
            <p:ph idx="1"/>
            <p:custDataLst>
              <p:tags r:id="rId1"/>
            </p:custDataLst>
          </p:nvPr>
        </p:nvPicPr>
        <p:blipFill>
          <a:blip r:embed="rId2"/>
          <a:stretch>
            <a:fillRect/>
          </a:stretch>
        </p:blipFill>
        <p:spPr>
          <a:xfrm>
            <a:off x="35560" y="1089660"/>
            <a:ext cx="5979795" cy="3392170"/>
          </a:xfrm>
          <a:prstGeom prst="rect">
            <a:avLst/>
          </a:prstGeom>
        </p:spPr>
      </p:pic>
      <p:sp>
        <p:nvSpPr>
          <p:cNvPr id="6" name="文本框 5"/>
          <p:cNvSpPr txBox="1"/>
          <p:nvPr/>
        </p:nvSpPr>
        <p:spPr>
          <a:xfrm>
            <a:off x="6093460" y="1038225"/>
            <a:ext cx="2969895" cy="3494405"/>
          </a:xfrm>
          <a:prstGeom prst="rect">
            <a:avLst/>
          </a:prstGeom>
          <a:noFill/>
        </p:spPr>
        <p:txBody>
          <a:bodyPr wrap="square" rtlCol="0">
            <a:noAutofit/>
          </a:bodyPr>
          <a:p>
            <a:pPr indent="0" algn="just" fontAlgn="auto">
              <a:lnSpc>
                <a:spcPct val="150000"/>
              </a:lnSpc>
            </a:pPr>
            <a:r>
              <a:rPr lang="zh-CN" altLang="en-US" sz="1400">
                <a:latin typeface="Calibri" panose="020F0502020204030204" charset="0"/>
                <a:cs typeface="Calibri" panose="020F0502020204030204" charset="0"/>
              </a:rPr>
              <a:t>StreetVet was born in 2016, inspired by the incredible bond between a homeless man and his dog.</a:t>
            </a:r>
            <a:r>
              <a:rPr lang="en-US" altLang="zh-CN" sz="1400">
                <a:latin typeface="Calibri" panose="020F0502020204030204" charset="0"/>
                <a:cs typeface="Calibri" panose="020F0502020204030204" charset="0"/>
              </a:rPr>
              <a:t> Now StreetVet vets and nurses have helped care for over 1000 street dogs (some cats and rabbit!). They We have vaccinated and microchipped; treated for fleas and protected against lungworm; prescribed pain relief and helped fight infections; performed surgeries.</a:t>
            </a:r>
            <a:endParaRPr lang="en-US" altLang="zh-CN" sz="1400">
              <a:latin typeface="Calibri" panose="020F0502020204030204" charset="0"/>
              <a:cs typeface="Calibri" panose="020F0502020204030204" charset="0"/>
            </a:endParaRPr>
          </a:p>
          <a:p>
            <a:endParaRPr lang="zh-CN" altLang="en-US" sz="1600"/>
          </a:p>
          <a:p>
            <a:endParaRPr lang="zh-CN" alt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Research Purpose</a:t>
            </a:r>
            <a:endParaRPr lang="en-US" altLang="zh-CN"/>
          </a:p>
        </p:txBody>
      </p:sp>
      <p:sp>
        <p:nvSpPr>
          <p:cNvPr id="7" name="文本框 6"/>
          <p:cNvSpPr txBox="1"/>
          <p:nvPr/>
        </p:nvSpPr>
        <p:spPr>
          <a:xfrm>
            <a:off x="147955" y="1275715"/>
            <a:ext cx="2767965" cy="3159760"/>
          </a:xfrm>
          <a:prstGeom prst="rect">
            <a:avLst/>
          </a:prstGeom>
          <a:noFill/>
        </p:spPr>
        <p:txBody>
          <a:bodyPr wrap="square" rtlCol="0">
            <a:noAutofit/>
          </a:bodyPr>
          <a:p>
            <a:endParaRPr lang="zh-CN" altLang="en-US"/>
          </a:p>
        </p:txBody>
      </p:sp>
      <p:pic>
        <p:nvPicPr>
          <p:cNvPr id="11" name="图片 10"/>
          <p:cNvPicPr>
            <a:picLocks noChangeAspect="1"/>
          </p:cNvPicPr>
          <p:nvPr/>
        </p:nvPicPr>
        <p:blipFill>
          <a:blip r:embed="rId1"/>
          <a:stretch>
            <a:fillRect/>
          </a:stretch>
        </p:blipFill>
        <p:spPr>
          <a:xfrm>
            <a:off x="154305" y="1143635"/>
            <a:ext cx="4740910" cy="3239135"/>
          </a:xfrm>
          <a:prstGeom prst="rect">
            <a:avLst/>
          </a:prstGeom>
        </p:spPr>
      </p:pic>
      <p:sp>
        <p:nvSpPr>
          <p:cNvPr id="12" name="文本框 11"/>
          <p:cNvSpPr txBox="1"/>
          <p:nvPr/>
        </p:nvSpPr>
        <p:spPr>
          <a:xfrm>
            <a:off x="4932045" y="1059815"/>
            <a:ext cx="4141470" cy="3322955"/>
          </a:xfrm>
          <a:prstGeom prst="rect">
            <a:avLst/>
          </a:prstGeom>
          <a:noFill/>
        </p:spPr>
        <p:txBody>
          <a:bodyPr wrap="square" rtlCol="0">
            <a:spAutoFit/>
          </a:bodyPr>
          <a:p>
            <a:pPr indent="0" fontAlgn="auto">
              <a:lnSpc>
                <a:spcPct val="150000"/>
              </a:lnSpc>
            </a:pPr>
            <a:r>
              <a:rPr lang="zh-CN" altLang="en-US" sz="1400">
                <a:latin typeface="Calibri" panose="020F0502020204030204" charset="0"/>
                <a:cs typeface="Calibri" panose="020F0502020204030204" charset="0"/>
              </a:rPr>
              <a:t>Animals are often sent to shelters for a variety of reasons, such as homeless strays being helped or pets who have been cruelly abandoned by their owners. Sheltered animals are treated humanely in the shelter until they are re-adopted. Generally speaking, dogs are liked by most people, but according to the data collected, dogs stay in the shelter the longest. </a:t>
            </a:r>
            <a:r>
              <a:rPr lang="zh-CN" altLang="en-US" sz="1400" b="1">
                <a:latin typeface="Calibri" panose="020F0502020204030204" charset="0"/>
                <a:cs typeface="Calibri" panose="020F0502020204030204" charset="0"/>
              </a:rPr>
              <a:t>Exactly what factors cause different animals to spend different amounts of time in shelters (compared to other animals) is worth thinking about and studying.</a:t>
            </a:r>
            <a:endParaRPr lang="zh-CN" altLang="en-US" sz="1400" b="1">
              <a:latin typeface="Calibri" panose="020F0502020204030204" charset="0"/>
              <a:cs typeface="Calibri" panose="020F0502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Exploratory Data Analysis</a:t>
            </a:r>
            <a:endParaRPr lang="en-US" altLang="zh-CN"/>
          </a:p>
        </p:txBody>
      </p:sp>
      <p:sp>
        <p:nvSpPr>
          <p:cNvPr id="3" name="内容占位符 2"/>
          <p:cNvSpPr>
            <a:spLocks noGrp="1"/>
          </p:cNvSpPr>
          <p:nvPr>
            <p:ph idx="1"/>
          </p:nvPr>
        </p:nvSpPr>
        <p:spPr>
          <a:xfrm>
            <a:off x="93345" y="1059180"/>
            <a:ext cx="8925560" cy="3558540"/>
          </a:xfrm>
        </p:spPr>
        <p:txBody>
          <a:bodyPr>
            <a:normAutofit lnSpcReduction="10000"/>
          </a:bodyPr>
          <a:p>
            <a:pPr marL="0" indent="0" fontAlgn="auto">
              <a:lnSpc>
                <a:spcPct val="150000"/>
              </a:lnSpc>
              <a:spcBef>
                <a:spcPts val="0"/>
              </a:spcBef>
              <a:buNone/>
            </a:pPr>
            <a:r>
              <a:rPr lang="en-US" altLang="zh-CN" sz="1800">
                <a:latin typeface="Calibri" panose="020F0502020204030204" charset="0"/>
                <a:cs typeface="Calibri" panose="020F0502020204030204" charset="0"/>
              </a:rPr>
              <a:t>From the collected data, </a:t>
            </a:r>
            <a:r>
              <a:rPr lang="en-US" altLang="zh-CN" sz="1800" b="1">
                <a:latin typeface="Calibri" panose="020F0502020204030204" charset="0"/>
                <a:cs typeface="Calibri" panose="020F0502020204030204" charset="0"/>
              </a:rPr>
              <a:t>the response variable</a:t>
            </a:r>
            <a:r>
              <a:rPr lang="en-US" altLang="zh-CN" sz="1800">
                <a:latin typeface="Calibri" panose="020F0502020204030204" charset="0"/>
                <a:cs typeface="Calibri" panose="020F0502020204030204" charset="0"/>
              </a:rPr>
              <a:t> is the </a:t>
            </a:r>
            <a:r>
              <a:rPr lang="en-US" altLang="zh-CN" sz="1800" b="1">
                <a:latin typeface="Calibri" panose="020F0502020204030204" charset="0"/>
                <a:cs typeface="Calibri" panose="020F0502020204030204" charset="0"/>
              </a:rPr>
              <a:t>Time the animal was kept in the shelter</a:t>
            </a:r>
            <a:r>
              <a:rPr lang="en-US" altLang="zh-CN" sz="1800">
                <a:latin typeface="Calibri" panose="020F0502020204030204" charset="0"/>
                <a:cs typeface="Calibri" panose="020F0502020204030204" charset="0"/>
              </a:rPr>
              <a:t>, a</a:t>
            </a:r>
            <a:r>
              <a:rPr lang="en-US" altLang="zh-CN" sz="1800">
                <a:latin typeface="Calibri" panose="020F0502020204030204" charset="0"/>
                <a:cs typeface="Calibri" panose="020F0502020204030204" charset="0"/>
                <a:sym typeface="+mn-ea"/>
              </a:rPr>
              <a:t>nd there are six explanatory variables, which namely: </a:t>
            </a:r>
            <a:endParaRPr lang="en-US" altLang="zh-CN" sz="1800">
              <a:latin typeface="Calibri" panose="020F0502020204030204" charset="0"/>
              <a:cs typeface="Calibri" panose="020F0502020204030204" charset="0"/>
              <a:sym typeface="+mn-ea"/>
            </a:endParaRPr>
          </a:p>
          <a:p>
            <a:pPr fontAlgn="auto">
              <a:lnSpc>
                <a:spcPct val="150000"/>
              </a:lnSpc>
              <a:spcBef>
                <a:spcPts val="0"/>
              </a:spcBef>
            </a:pPr>
            <a:r>
              <a:rPr lang="en-US" altLang="zh-CN" sz="1800">
                <a:latin typeface="Calibri" panose="020F0502020204030204" charset="0"/>
                <a:cs typeface="Calibri" panose="020F0502020204030204" charset="0"/>
                <a:sym typeface="+mn-ea"/>
              </a:rPr>
              <a:t>Animal type:  Cat, Dog, Bird or other Wildlife.</a:t>
            </a:r>
            <a:endParaRPr lang="en-US" altLang="zh-CN" sz="1800">
              <a:latin typeface="Calibri" panose="020F0502020204030204" charset="0"/>
              <a:cs typeface="Calibri" panose="020F0502020204030204" charset="0"/>
              <a:sym typeface="+mn-ea"/>
            </a:endParaRPr>
          </a:p>
          <a:p>
            <a:pPr fontAlgn="auto">
              <a:lnSpc>
                <a:spcPct val="150000"/>
              </a:lnSpc>
              <a:spcBef>
                <a:spcPts val="0"/>
              </a:spcBef>
            </a:pPr>
            <a:r>
              <a:rPr lang="en-US" altLang="zh-CN" sz="1800">
                <a:latin typeface="Calibri" panose="020F0502020204030204" charset="0"/>
                <a:cs typeface="Calibri" panose="020F0502020204030204" charset="0"/>
                <a:sym typeface="+mn-ea"/>
              </a:rPr>
              <a:t>Month: The specific month the animal was sent to the shelter.</a:t>
            </a:r>
            <a:endParaRPr lang="en-US" altLang="zh-CN" sz="1800">
              <a:latin typeface="Calibri" panose="020F0502020204030204" charset="0"/>
              <a:cs typeface="Calibri" panose="020F0502020204030204" charset="0"/>
              <a:sym typeface="+mn-ea"/>
            </a:endParaRPr>
          </a:p>
          <a:p>
            <a:pPr fontAlgn="auto">
              <a:lnSpc>
                <a:spcPct val="150000"/>
              </a:lnSpc>
              <a:spcBef>
                <a:spcPts val="0"/>
              </a:spcBef>
            </a:pPr>
            <a:r>
              <a:rPr lang="en-US" altLang="zh-CN" sz="1800">
                <a:latin typeface="Calibri" panose="020F0502020204030204" charset="0"/>
                <a:cs typeface="Calibri" panose="020F0502020204030204" charset="0"/>
                <a:sym typeface="+mn-ea"/>
              </a:rPr>
              <a:t>Year: The specific year the animal was sent to the shelter.</a:t>
            </a:r>
            <a:endParaRPr lang="en-US" altLang="zh-CN" sz="1800">
              <a:latin typeface="Calibri" panose="020F0502020204030204" charset="0"/>
              <a:cs typeface="Calibri" panose="020F0502020204030204" charset="0"/>
              <a:sym typeface="+mn-ea"/>
            </a:endParaRPr>
          </a:p>
          <a:p>
            <a:pPr fontAlgn="auto">
              <a:lnSpc>
                <a:spcPct val="150000"/>
              </a:lnSpc>
              <a:spcBef>
                <a:spcPts val="0"/>
              </a:spcBef>
            </a:pPr>
            <a:r>
              <a:rPr lang="en-US" altLang="zh-CN" sz="1800">
                <a:latin typeface="Calibri" panose="020F0502020204030204" charset="0"/>
                <a:cs typeface="Calibri" panose="020F0502020204030204" charset="0"/>
                <a:sym typeface="+mn-ea"/>
              </a:rPr>
              <a:t>Intake type: The type of shelter being sent, such as stray animals, abandoned pets, etc.</a:t>
            </a:r>
            <a:endParaRPr lang="en-US" altLang="zh-CN" sz="1800">
              <a:latin typeface="Calibri" panose="020F0502020204030204" charset="0"/>
              <a:cs typeface="Calibri" panose="020F0502020204030204" charset="0"/>
              <a:sym typeface="+mn-ea"/>
            </a:endParaRPr>
          </a:p>
          <a:p>
            <a:pPr fontAlgn="auto">
              <a:lnSpc>
                <a:spcPct val="150000"/>
              </a:lnSpc>
              <a:spcBef>
                <a:spcPts val="0"/>
              </a:spcBef>
            </a:pPr>
            <a:r>
              <a:rPr lang="en-US" altLang="zh-CN" sz="1800">
                <a:latin typeface="Calibri" panose="020F0502020204030204" charset="0"/>
                <a:cs typeface="Calibri" panose="020F0502020204030204" charset="0"/>
                <a:sym typeface="+mn-ea"/>
              </a:rPr>
              <a:t>Outcome type: Types of when leaving the shelter, such as adoption or euthanasia.</a:t>
            </a:r>
            <a:endParaRPr lang="en-US" altLang="zh-CN" sz="1800">
              <a:latin typeface="Calibri" panose="020F0502020204030204" charset="0"/>
              <a:cs typeface="Calibri" panose="020F0502020204030204" charset="0"/>
              <a:sym typeface="+mn-ea"/>
            </a:endParaRPr>
          </a:p>
          <a:p>
            <a:pPr fontAlgn="auto">
              <a:lnSpc>
                <a:spcPct val="150000"/>
              </a:lnSpc>
              <a:spcBef>
                <a:spcPts val="0"/>
              </a:spcBef>
            </a:pPr>
            <a:r>
              <a:rPr lang="en-US" altLang="zh-CN" sz="1800">
                <a:latin typeface="Calibri" panose="020F0502020204030204" charset="0"/>
                <a:cs typeface="Calibri" panose="020F0502020204030204" charset="0"/>
                <a:sym typeface="+mn-ea"/>
              </a:rPr>
              <a:t>Chip status: Animals at shelters with or without microchips.</a:t>
            </a:r>
            <a:endParaRPr lang="en-US" altLang="zh-CN" sz="1800">
              <a:latin typeface="Calibri" panose="020F0502020204030204" charset="0"/>
              <a:cs typeface="Calibri" panose="020F0502020204030204" charset="0"/>
              <a:sym typeface="+mn-ea"/>
            </a:endParaRPr>
          </a:p>
          <a:p>
            <a:pPr marL="0" indent="0" fontAlgn="auto">
              <a:lnSpc>
                <a:spcPct val="150000"/>
              </a:lnSpc>
              <a:spcBef>
                <a:spcPts val="0"/>
              </a:spcBef>
              <a:buNone/>
            </a:pPr>
            <a:endParaRPr lang="en-US" altLang="zh-CN" sz="1800">
              <a:latin typeface="Calibri" panose="020F0502020204030204" charset="0"/>
              <a:cs typeface="Calibri" panose="020F05020202040302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en-US" altLang="zh-CN" sz="2400"/>
              <a:t> The Density Function Of Variables</a:t>
            </a:r>
            <a:endParaRPr lang="en-US" altLang="zh-CN" sz="2400"/>
          </a:p>
        </p:txBody>
      </p:sp>
      <p:sp>
        <p:nvSpPr>
          <p:cNvPr id="3" name="内容占位符 2"/>
          <p:cNvSpPr>
            <a:spLocks noGrp="1"/>
          </p:cNvSpPr>
          <p:nvPr>
            <p:ph idx="1"/>
          </p:nvPr>
        </p:nvSpPr>
        <p:spPr>
          <a:xfrm>
            <a:off x="130175" y="1040765"/>
            <a:ext cx="8917305" cy="3554095"/>
          </a:xfrm>
        </p:spPr>
        <p:txBody>
          <a:bodyPr/>
          <a:p>
            <a:pPr marL="0" indent="0" algn="just">
              <a:buNone/>
            </a:pPr>
            <a:r>
              <a:rPr lang="en-US" altLang="zh-CN" sz="1800">
                <a:latin typeface="Calibri" panose="020F0502020204030204" charset="0"/>
                <a:cs typeface="Calibri" panose="020F0502020204030204" charset="0"/>
              </a:rPr>
              <a:t>First, investigate what kind of density function of response variable (</a:t>
            </a:r>
            <a:r>
              <a:rPr lang="en-US" altLang="zh-CN" sz="1800" b="1">
                <a:latin typeface="Calibri" panose="020F0502020204030204" charset="0"/>
                <a:cs typeface="Calibri" panose="020F0502020204030204" charset="0"/>
                <a:sym typeface="+mn-ea"/>
              </a:rPr>
              <a:t>Time the animal was kept in the shelter</a:t>
            </a:r>
            <a:r>
              <a:rPr lang="en-US" altLang="zh-CN" sz="1800">
                <a:latin typeface="Calibri" panose="020F0502020204030204" charset="0"/>
                <a:cs typeface="Calibri" panose="020F0502020204030204" charset="0"/>
                <a:sym typeface="+mn-ea"/>
              </a:rPr>
              <a:t>) and differents animals, whcih can be used for choosing  the GLM model.</a:t>
            </a:r>
            <a:endParaRPr lang="en-US" altLang="zh-CN" sz="1800">
              <a:latin typeface="Calibri" panose="020F0502020204030204" charset="0"/>
              <a:cs typeface="Calibri" panose="020F0502020204030204" charset="0"/>
              <a:sym typeface="+mn-ea"/>
            </a:endParaRPr>
          </a:p>
          <a:p>
            <a:pPr marL="0" indent="0">
              <a:buNone/>
            </a:pPr>
            <a:endParaRPr lang="zh-CN" altLang="en-US" sz="1800">
              <a:latin typeface="Calibri" panose="020F0502020204030204" charset="0"/>
              <a:cs typeface="Calibri" panose="020F0502020204030204" charset="0"/>
              <a:sym typeface="+mn-ea"/>
            </a:endParaRPr>
          </a:p>
          <a:p>
            <a:pPr marL="0" indent="0">
              <a:buNone/>
            </a:pPr>
            <a:endParaRPr lang="zh-CN" altLang="en-US" sz="1800">
              <a:latin typeface="Calibri" panose="020F0502020204030204" charset="0"/>
              <a:cs typeface="Calibri" panose="020F0502020204030204" charset="0"/>
              <a:sym typeface="+mn-ea"/>
            </a:endParaRPr>
          </a:p>
        </p:txBody>
      </p:sp>
      <p:pic>
        <p:nvPicPr>
          <p:cNvPr id="4" name="图片 3"/>
          <p:cNvPicPr>
            <a:picLocks noChangeAspect="1"/>
          </p:cNvPicPr>
          <p:nvPr/>
        </p:nvPicPr>
        <p:blipFill>
          <a:blip r:embed="rId1"/>
          <a:stretch>
            <a:fillRect/>
          </a:stretch>
        </p:blipFill>
        <p:spPr>
          <a:xfrm>
            <a:off x="251460" y="1780540"/>
            <a:ext cx="4225925" cy="2687320"/>
          </a:xfrm>
          <a:prstGeom prst="rect">
            <a:avLst/>
          </a:prstGeom>
        </p:spPr>
      </p:pic>
      <p:pic>
        <p:nvPicPr>
          <p:cNvPr id="5" name="图片 4"/>
          <p:cNvPicPr>
            <a:picLocks noChangeAspect="1"/>
          </p:cNvPicPr>
          <p:nvPr/>
        </p:nvPicPr>
        <p:blipFill>
          <a:blip r:embed="rId2"/>
          <a:stretch>
            <a:fillRect/>
          </a:stretch>
        </p:blipFill>
        <p:spPr>
          <a:xfrm>
            <a:off x="4499610" y="1779905"/>
            <a:ext cx="4392295" cy="26873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0" y="-89"/>
            <a:ext cx="9144000" cy="857250"/>
          </a:xfrm>
        </p:spPr>
        <p:txBody>
          <a:bodyPr/>
          <a:p>
            <a:r>
              <a:rPr lang="en-US" altLang="zh-CN" sz="2400">
                <a:sym typeface="+mn-ea"/>
              </a:rPr>
              <a:t> The Density Function Of Variables</a:t>
            </a:r>
            <a:endParaRPr lang="en-US" altLang="zh-CN" sz="2400"/>
          </a:p>
        </p:txBody>
      </p:sp>
      <p:sp>
        <p:nvSpPr>
          <p:cNvPr id="3" name="内容占位符 2"/>
          <p:cNvSpPr>
            <a:spLocks noGrp="1"/>
          </p:cNvSpPr>
          <p:nvPr>
            <p:ph idx="1"/>
          </p:nvPr>
        </p:nvSpPr>
        <p:spPr>
          <a:xfrm>
            <a:off x="139065" y="1059815"/>
            <a:ext cx="8866505" cy="3476625"/>
          </a:xfrm>
        </p:spPr>
        <p:txBody>
          <a:bodyPr/>
          <a:p>
            <a:pPr marL="0" indent="0" algn="just" fontAlgn="auto">
              <a:lnSpc>
                <a:spcPct val="150000"/>
              </a:lnSpc>
              <a:spcBef>
                <a:spcPts val="0"/>
              </a:spcBef>
              <a:buNone/>
            </a:pPr>
            <a:r>
              <a:rPr lang="zh-CN" altLang="en-US" sz="1800">
                <a:latin typeface="Calibri" panose="020F0502020204030204" charset="0"/>
                <a:cs typeface="Calibri" panose="020F0502020204030204" charset="0"/>
              </a:rPr>
              <a:t>Through the classic Poisson distribution shown in the two </a:t>
            </a:r>
            <a:r>
              <a:rPr lang="en-US" altLang="zh-CN" sz="1800">
                <a:latin typeface="Calibri" panose="020F0502020204030204" charset="0"/>
                <a:cs typeface="Calibri" panose="020F0502020204030204" charset="0"/>
              </a:rPr>
              <a:t>graphs</a:t>
            </a:r>
            <a:r>
              <a:rPr lang="zh-CN" altLang="en-US" sz="1800">
                <a:latin typeface="Calibri" panose="020F0502020204030204" charset="0"/>
                <a:cs typeface="Calibri" panose="020F0502020204030204" charset="0"/>
              </a:rPr>
              <a:t> on the previous page, choos</a:t>
            </a:r>
            <a:r>
              <a:rPr lang="en-US" altLang="zh-CN" sz="1800">
                <a:latin typeface="Calibri" panose="020F0502020204030204" charset="0"/>
                <a:cs typeface="Calibri" panose="020F0502020204030204" charset="0"/>
              </a:rPr>
              <a:t>ing logit link function combined with the assumption that the response variable obeys the possion distribution for GLM method.</a:t>
            </a:r>
            <a:endParaRPr lang="en-US" altLang="zh-CN" sz="1800">
              <a:latin typeface="Calibri" panose="020F0502020204030204" charset="0"/>
              <a:cs typeface="Calibri" panose="020F0502020204030204" charset="0"/>
            </a:endParaRPr>
          </a:p>
          <a:p>
            <a:pPr marL="0" indent="0" algn="just" fontAlgn="auto">
              <a:lnSpc>
                <a:spcPct val="150000"/>
              </a:lnSpc>
              <a:spcBef>
                <a:spcPts val="0"/>
              </a:spcBef>
              <a:buNone/>
            </a:pPr>
            <a:endParaRPr lang="en-US" altLang="zh-CN" sz="1800">
              <a:latin typeface="Calibri" panose="020F0502020204030204" charset="0"/>
              <a:cs typeface="Calibri" panose="020F0502020204030204" charset="0"/>
            </a:endParaRPr>
          </a:p>
          <a:p>
            <a:pPr marL="0" indent="0" algn="just" fontAlgn="auto">
              <a:lnSpc>
                <a:spcPct val="150000"/>
              </a:lnSpc>
              <a:spcBef>
                <a:spcPts val="0"/>
              </a:spcBef>
              <a:buNone/>
            </a:pPr>
            <a:r>
              <a:rPr lang="en-US" altLang="zh-CN" sz="1800">
                <a:latin typeface="Calibri" panose="020F0502020204030204" charset="0"/>
                <a:cs typeface="Calibri" panose="020F0502020204030204" charset="0"/>
              </a:rPr>
              <a:t>Then plot the distribution of each explanatory variable (Boxplot and Histogram) :</a:t>
            </a:r>
            <a:endParaRPr lang="en-US" altLang="zh-CN" sz="1800">
              <a:latin typeface="Calibri" panose="020F0502020204030204" charset="0"/>
              <a:cs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400">
                <a:sym typeface="+mn-ea"/>
              </a:rPr>
              <a:t>  The Density Function Of Variables</a:t>
            </a:r>
            <a:endParaRPr lang="en-US" altLang="zh-CN" sz="2400"/>
          </a:p>
        </p:txBody>
      </p:sp>
      <p:sp>
        <p:nvSpPr>
          <p:cNvPr id="5" name="内容占位符 4"/>
          <p:cNvSpPr/>
          <p:nvPr>
            <p:ph idx="1"/>
          </p:nvPr>
        </p:nvSpPr>
        <p:spPr>
          <a:xfrm>
            <a:off x="196215" y="1055370"/>
            <a:ext cx="8741410" cy="3539490"/>
          </a:xfrm>
        </p:spPr>
        <p:txBody>
          <a:bodyPr/>
          <a:p>
            <a:r>
              <a:rPr lang="en-US" altLang="zh-CN" sz="1800">
                <a:latin typeface="Calibri" panose="020F0502020204030204" charset="0"/>
                <a:cs typeface="Calibri" panose="020F0502020204030204" charset="0"/>
                <a:sym typeface="+mn-ea"/>
              </a:rPr>
              <a:t>  The distribution of Animal type                                       </a:t>
            </a:r>
            <a:r>
              <a:rPr lang="en-US" altLang="zh-CN" sz="1800">
                <a:latin typeface="Calibri" panose="020F0502020204030204" charset="0"/>
                <a:cs typeface="Calibri" panose="020F0502020204030204" charset="0"/>
                <a:sym typeface="+mn-ea"/>
              </a:rPr>
              <a:t>The distribution of Chip status</a:t>
            </a:r>
            <a:endParaRPr lang="en-US" altLang="zh-CN" sz="1800">
              <a:latin typeface="Calibri" panose="020F0502020204030204" charset="0"/>
              <a:cs typeface="Calibri" panose="020F0502020204030204" charset="0"/>
              <a:sym typeface="+mn-ea"/>
            </a:endParaRPr>
          </a:p>
          <a:p>
            <a:endParaRPr lang="en-US" altLang="zh-CN" sz="1800">
              <a:latin typeface="Calibri" panose="020F0502020204030204" charset="0"/>
              <a:cs typeface="Calibri" panose="020F0502020204030204" charset="0"/>
              <a:sym typeface="+mn-ea"/>
            </a:endParaRPr>
          </a:p>
          <a:p>
            <a:pPr marL="0" indent="0">
              <a:buNone/>
            </a:pPr>
            <a:endParaRPr lang="zh-CN" altLang="en-US" sz="1800"/>
          </a:p>
        </p:txBody>
      </p:sp>
      <p:graphicFrame>
        <p:nvGraphicFramePr>
          <p:cNvPr id="8" name="对象 7">
            <a:hlinkClick r:id="" action="ppaction://ole?verb="/>
          </p:cNvPr>
          <p:cNvGraphicFramePr>
            <a:graphicFrameLocks noChangeAspect="1"/>
          </p:cNvGraphicFramePr>
          <p:nvPr/>
        </p:nvGraphicFramePr>
        <p:xfrm>
          <a:off x="5147945" y="1203325"/>
          <a:ext cx="114300" cy="114300"/>
        </p:xfrm>
        <a:graphic>
          <a:graphicData uri="http://schemas.openxmlformats.org/presentationml/2006/ole">
            <mc:AlternateContent xmlns:mc="http://schemas.openxmlformats.org/markup-compatibility/2006">
              <mc:Choice xmlns:v="urn:schemas-microsoft-com:vml" Requires="v">
                <p:oleObj spid="_x0000_s1026" name="" r:id="rId1" imgW="114300" imgH="114300" progId="Equation.KSEE3">
                  <p:embed/>
                </p:oleObj>
              </mc:Choice>
              <mc:Fallback>
                <p:oleObj name="" r:id="rId1" imgW="114300" imgH="114300" progId="Equation.KSEE3">
                  <p:embed/>
                  <p:pic>
                    <p:nvPicPr>
                      <p:cNvPr id="0" name="图片 1025"/>
                      <p:cNvPicPr/>
                      <p:nvPr/>
                    </p:nvPicPr>
                    <p:blipFill>
                      <a:blip r:embed="rId2"/>
                      <a:stretch>
                        <a:fillRect/>
                      </a:stretch>
                    </p:blipFill>
                    <p:spPr>
                      <a:xfrm>
                        <a:off x="5147945" y="1203325"/>
                        <a:ext cx="114300" cy="114300"/>
                      </a:xfrm>
                      <a:prstGeom prst="rect">
                        <a:avLst/>
                      </a:prstGeom>
                    </p:spPr>
                  </p:pic>
                </p:oleObj>
              </mc:Fallback>
            </mc:AlternateContent>
          </a:graphicData>
        </a:graphic>
      </p:graphicFrame>
      <p:pic>
        <p:nvPicPr>
          <p:cNvPr id="10" name="图片 9"/>
          <p:cNvPicPr>
            <a:picLocks noChangeAspect="1"/>
          </p:cNvPicPr>
          <p:nvPr/>
        </p:nvPicPr>
        <p:blipFill>
          <a:blip r:embed="rId3"/>
          <a:stretch>
            <a:fillRect/>
          </a:stretch>
        </p:blipFill>
        <p:spPr>
          <a:xfrm>
            <a:off x="323215" y="1491615"/>
            <a:ext cx="4176356" cy="2808000"/>
          </a:xfrm>
          <a:prstGeom prst="rect">
            <a:avLst/>
          </a:prstGeom>
        </p:spPr>
      </p:pic>
      <p:pic>
        <p:nvPicPr>
          <p:cNvPr id="3" name="图片 2"/>
          <p:cNvPicPr>
            <a:picLocks noChangeAspect="1"/>
          </p:cNvPicPr>
          <p:nvPr/>
        </p:nvPicPr>
        <p:blipFill>
          <a:blip r:embed="rId4"/>
          <a:stretch>
            <a:fillRect/>
          </a:stretch>
        </p:blipFill>
        <p:spPr>
          <a:xfrm>
            <a:off x="4716145" y="1545590"/>
            <a:ext cx="4052643" cy="270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2400">
                <a:sym typeface="+mn-ea"/>
              </a:rPr>
              <a:t> The Density Function Of Variables</a:t>
            </a:r>
            <a:endParaRPr lang="zh-CN" altLang="en-US" sz="2400"/>
          </a:p>
        </p:txBody>
      </p:sp>
      <p:sp>
        <p:nvSpPr>
          <p:cNvPr id="3" name="内容占位符 2"/>
          <p:cNvSpPr>
            <a:spLocks noGrp="1"/>
          </p:cNvSpPr>
          <p:nvPr>
            <p:ph idx="1"/>
          </p:nvPr>
        </p:nvSpPr>
        <p:spPr>
          <a:xfrm>
            <a:off x="182880" y="1076325"/>
            <a:ext cx="8754745" cy="3518535"/>
          </a:xfrm>
        </p:spPr>
        <p:txBody>
          <a:bodyPr/>
          <a:p>
            <a:r>
              <a:rPr lang="en-US" altLang="zh-CN" sz="1800">
                <a:latin typeface="Calibri" panose="020F0502020204030204" charset="0"/>
                <a:cs typeface="Calibri" panose="020F0502020204030204" charset="0"/>
                <a:sym typeface="+mn-ea"/>
              </a:rPr>
              <a:t>      The distribution of Month                                               The distribution of Y</a:t>
            </a:r>
            <a:r>
              <a:rPr lang="en-US" altLang="zh-CN" sz="1800">
                <a:latin typeface="Calibri" panose="020F0502020204030204" charset="0"/>
                <a:cs typeface="Calibri" panose="020F0502020204030204" charset="0"/>
                <a:sym typeface="+mn-ea"/>
              </a:rPr>
              <a:t>ear  </a:t>
            </a:r>
            <a:endParaRPr lang="en-US" altLang="zh-CN" sz="1800">
              <a:latin typeface="Calibri" panose="020F0502020204030204" charset="0"/>
              <a:cs typeface="Calibri" panose="020F0502020204030204" charset="0"/>
              <a:sym typeface="+mn-ea"/>
            </a:endParaRPr>
          </a:p>
          <a:p>
            <a:endParaRPr lang="zh-CN" altLang="en-US" sz="1800"/>
          </a:p>
        </p:txBody>
      </p:sp>
      <p:graphicFrame>
        <p:nvGraphicFramePr>
          <p:cNvPr id="5" name="对象 4">
            <a:hlinkClick r:id="" action="ppaction://ole?verb="/>
          </p:cNvPr>
          <p:cNvGraphicFramePr>
            <a:graphicFrameLocks noChangeAspect="1"/>
          </p:cNvGraphicFramePr>
          <p:nvPr/>
        </p:nvGraphicFramePr>
        <p:xfrm>
          <a:off x="4859655" y="1183640"/>
          <a:ext cx="114300" cy="114300"/>
        </p:xfrm>
        <a:graphic>
          <a:graphicData uri="http://schemas.openxmlformats.org/presentationml/2006/ole">
            <mc:AlternateContent xmlns:mc="http://schemas.openxmlformats.org/markup-compatibility/2006">
              <mc:Choice xmlns:v="urn:schemas-microsoft-com:vml" Requires="v">
                <p:oleObj spid="_x0000_s2049" name="" r:id="rId1" imgW="114300" imgH="114300" progId="Equation.KSEE3">
                  <p:embed/>
                </p:oleObj>
              </mc:Choice>
              <mc:Fallback>
                <p:oleObj name="" r:id="rId1" imgW="114300" imgH="114300" progId="Equation.KSEE3">
                  <p:embed/>
                  <p:pic>
                    <p:nvPicPr>
                      <p:cNvPr id="0" name="图片 2048"/>
                      <p:cNvPicPr/>
                      <p:nvPr/>
                    </p:nvPicPr>
                    <p:blipFill>
                      <a:blip r:embed="rId2"/>
                      <a:stretch>
                        <a:fillRect/>
                      </a:stretch>
                    </p:blipFill>
                    <p:spPr>
                      <a:xfrm>
                        <a:off x="4859655" y="1183640"/>
                        <a:ext cx="114300" cy="114300"/>
                      </a:xfrm>
                      <a:prstGeom prst="rect">
                        <a:avLst/>
                      </a:prstGeom>
                    </p:spPr>
                  </p:pic>
                </p:oleObj>
              </mc:Fallback>
            </mc:AlternateContent>
          </a:graphicData>
        </a:graphic>
      </p:graphicFrame>
      <p:pic>
        <p:nvPicPr>
          <p:cNvPr id="6" name="图片 5"/>
          <p:cNvPicPr>
            <a:picLocks noChangeAspect="1"/>
          </p:cNvPicPr>
          <p:nvPr/>
        </p:nvPicPr>
        <p:blipFill>
          <a:blip r:embed="rId3"/>
          <a:stretch>
            <a:fillRect/>
          </a:stretch>
        </p:blipFill>
        <p:spPr>
          <a:xfrm>
            <a:off x="182880" y="1496060"/>
            <a:ext cx="4361180" cy="2805430"/>
          </a:xfrm>
          <a:prstGeom prst="rect">
            <a:avLst/>
          </a:prstGeom>
        </p:spPr>
      </p:pic>
      <p:pic>
        <p:nvPicPr>
          <p:cNvPr id="7" name="图片 6"/>
          <p:cNvPicPr>
            <a:picLocks noChangeAspect="1"/>
          </p:cNvPicPr>
          <p:nvPr/>
        </p:nvPicPr>
        <p:blipFill>
          <a:blip r:embed="rId4"/>
          <a:stretch>
            <a:fillRect/>
          </a:stretch>
        </p:blipFill>
        <p:spPr>
          <a:xfrm>
            <a:off x="4356100" y="1597025"/>
            <a:ext cx="4453890" cy="272161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5346,&quot;width&quot;:9526}"/>
</p:tagLst>
</file>

<file path=ppt/tags/tag2.xml><?xml version="1.0" encoding="utf-8"?>
<p:tagLst xmlns:p="http://schemas.openxmlformats.org/presentationml/2006/main">
  <p:tag name="KSO_WPP_MARK_KEY" val="c6ddd762-d6d2-4691-935f-332d2ed0bedb"/>
  <p:tag name="COMMONDATA" val="eyJoZGlkIjoiN2RmNDFhNzQzMTk2NWYyMzhmNDI5NDIyNGJjMWRhNTU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4397</Words>
  <Application>WPS 文字</Application>
  <PresentationFormat>On-screen Show (16:9)</PresentationFormat>
  <Paragraphs>102</Paragraphs>
  <Slides>17</Slides>
  <Notes>0</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3</vt:i4>
      </vt:variant>
      <vt:variant>
        <vt:lpstr>幻灯片标题</vt:lpstr>
      </vt:variant>
      <vt:variant>
        <vt:i4>17</vt:i4>
      </vt:variant>
    </vt:vector>
  </HeadingPairs>
  <TitlesOfParts>
    <vt:vector size="46" baseType="lpstr">
      <vt:lpstr>Arial</vt:lpstr>
      <vt:lpstr>宋体</vt:lpstr>
      <vt:lpstr>Wingdings</vt:lpstr>
      <vt:lpstr>Malgun Gothic</vt:lpstr>
      <vt:lpstr>Apple SD Gothic Neo</vt:lpstr>
      <vt:lpstr>Calibri</vt:lpstr>
      <vt:lpstr>Helvetica Neue</vt:lpstr>
      <vt:lpstr>Malgun Gothic</vt:lpstr>
      <vt:lpstr>汉仪书宋二KW</vt:lpstr>
      <vt:lpstr>微软雅黑</vt:lpstr>
      <vt:lpstr>汉仪旗黑</vt:lpstr>
      <vt:lpstr>宋体</vt:lpstr>
      <vt:lpstr>Arial Unicode MS</vt:lpstr>
      <vt:lpstr>Open Sans</vt:lpstr>
      <vt:lpstr>苹方-简</vt:lpstr>
      <vt:lpstr>Cambria Math</vt:lpstr>
      <vt:lpstr>DejaVu Math TeX Gyre</vt:lpstr>
      <vt:lpstr>Wingdings</vt:lpstr>
      <vt:lpstr>Open Sans</vt:lpstr>
      <vt:lpstr>Thonburi</vt:lpstr>
      <vt:lpstr>宋体</vt:lpstr>
      <vt:lpstr>Malgun Gothic</vt:lpstr>
      <vt:lpstr>Arial</vt:lpstr>
      <vt:lpstr>Kingsoft Math</vt:lpstr>
      <vt:lpstr>Malgun Gothic</vt:lpstr>
      <vt:lpstr>Office Theme</vt:lpstr>
      <vt:lpstr>Equation.KSEE3</vt:lpstr>
      <vt:lpstr>Equation.KSEE3</vt:lpstr>
      <vt:lpstr>Equation.KSEE3</vt:lpstr>
      <vt:lpstr>PowerPoint 演示文稿</vt:lpstr>
      <vt:lpstr> Introduction </vt:lpstr>
      <vt:lpstr> Introduction </vt:lpstr>
      <vt:lpstr> Research Purpose</vt:lpstr>
      <vt:lpstr> Exploratory Data Analysis</vt:lpstr>
      <vt:lpstr> The Density Function Of Variables</vt:lpstr>
      <vt:lpstr> The Density Function Of Variables</vt:lpstr>
      <vt:lpstr>  The Density Function Of Variables</vt:lpstr>
      <vt:lpstr> The Density Function Of Variables</vt:lpstr>
      <vt:lpstr> The Density Function Of Variables</vt:lpstr>
      <vt:lpstr>Model Analysis</vt:lpstr>
      <vt:lpstr>Model Analysis</vt:lpstr>
      <vt:lpstr>Model Analysis</vt:lpstr>
      <vt:lpstr>Model Analysis</vt:lpstr>
      <vt:lpstr>Conclusion</vt:lpstr>
      <vt:lpstr>Conclusion</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Registered User</dc:creator>
  <cp:lastModifiedBy>盛 雅 涵</cp:lastModifiedBy>
  <cp:revision>24</cp:revision>
  <dcterms:created xsi:type="dcterms:W3CDTF">2023-03-21T10:15:24Z</dcterms:created>
  <dcterms:modified xsi:type="dcterms:W3CDTF">2023-03-21T10:15:24Z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90D87B50C3DB737A2382196479F6F567</vt:lpwstr>
  </property>
  <property fmtid="{D5CDD505-2E9C-101B-9397-08002B2CF9AE}" pid="3" name="KSOProductBuildVer">
    <vt:lpwstr>2052-4.6.1.7467</vt:lpwstr>
  </property>
</Properties>
</file>